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48" r:id="rId2"/>
    <p:sldId id="904" r:id="rId3"/>
    <p:sldId id="925" r:id="rId4"/>
    <p:sldId id="930" r:id="rId5"/>
    <p:sldId id="926" r:id="rId6"/>
    <p:sldId id="927" r:id="rId7"/>
    <p:sldId id="928" r:id="rId8"/>
    <p:sldId id="929" r:id="rId9"/>
    <p:sldId id="919" r:id="rId10"/>
    <p:sldId id="923" r:id="rId11"/>
    <p:sldId id="921" r:id="rId12"/>
    <p:sldId id="922" r:id="rId13"/>
    <p:sldId id="924" r:id="rId14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00FF80"/>
    <a:srgbClr val="CCFF66"/>
    <a:srgbClr val="FF6666"/>
    <a:srgbClr val="33CCFF"/>
    <a:srgbClr val="0080FF"/>
    <a:srgbClr val="66CCFF"/>
    <a:srgbClr val="00FF00"/>
    <a:srgbClr val="E6E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0" autoAdjust="0"/>
    <p:restoredTop sz="91003" autoAdjust="0"/>
  </p:normalViewPr>
  <p:slideViewPr>
    <p:cSldViewPr>
      <p:cViewPr>
        <p:scale>
          <a:sx n="147" d="100"/>
          <a:sy n="147" d="100"/>
        </p:scale>
        <p:origin x="-8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191" tIns="44595" rIns="89191" bIns="4459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49DC275-3357-42E5-B79B-60EB422F80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44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1" tIns="48306" rIns="96611" bIns="48306" numCol="1" anchor="b" anchorCtr="0" compatLnSpc="1">
            <a:prstTxWarp prst="textNoShape">
              <a:avLst/>
            </a:prstTxWarp>
          </a:bodyPr>
          <a:lstStyle>
            <a:lvl1pPr algn="r" defTabSz="96623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1C93B47-54D6-4EB2-B84A-7D0C101B3D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352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apply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quadrotor</a:t>
            </a:r>
            <a:r>
              <a:rPr lang="en-US" baseline="0" dirty="0" err="1"/>
              <a:t>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94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should</a:t>
            </a:r>
            <a:r>
              <a:rPr lang="en-US" baseline="0" dirty="0" smtClean="0"/>
              <a:t> provide the idea that you need to compensate detection errors, but you need to understand when the target is actually moving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72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63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Compared</a:t>
            </a:r>
            <a:r>
              <a:rPr lang="en-US" baseline="0" dirty="0" smtClean="0"/>
              <a:t> to a leader-follower formation a non-hierarchical formation control is more robust against (detection) noise and to speed variations of individual cameras within </a:t>
            </a:r>
            <a:r>
              <a:rPr lang="en-US" baseline="0" smtClean="0"/>
              <a:t>the formation</a:t>
            </a:r>
          </a:p>
          <a:p>
            <a:pPr marL="171450" indent="-171450">
              <a:buFontTx/>
              <a:buChar char="-"/>
            </a:pP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93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7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C93B47-54D6-4EB2-B84A-7D0C101B3D6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7338" y="908050"/>
            <a:ext cx="8569325" cy="1470025"/>
          </a:xfrm>
        </p:spPr>
        <p:txBody>
          <a:bodyPr/>
          <a:lstStyle>
            <a:lvl1pPr algn="ctr">
              <a:defRPr smtClean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8988" y="3044825"/>
            <a:ext cx="6400800" cy="1752600"/>
          </a:xfrm>
        </p:spPr>
        <p:txBody>
          <a:bodyPr wrap="none"/>
          <a:lstStyle>
            <a:lvl1pPr marL="0" indent="0" algn="r">
              <a:buFontTx/>
              <a:buNone/>
              <a:defRPr smtClean="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284913"/>
            <a:ext cx="147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I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09320"/>
            <a:ext cx="1800200" cy="4362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wrap="none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it-IT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28277"/>
      </p:ext>
    </p:extLst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450786"/>
      </p:ext>
    </p:extLst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-17463"/>
            <a:ext cx="2057400" cy="6072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-17463"/>
            <a:ext cx="6019800" cy="60721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215609"/>
      </p:ext>
    </p:extLst>
  </p:cSld>
  <p:clrMapOvr>
    <a:masterClrMapping/>
  </p:clrMapOvr>
  <p:transition xmlns:p14="http://schemas.microsoft.com/office/powerpoint/2010/main"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-17463"/>
            <a:ext cx="8229600" cy="11430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786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786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411556"/>
      </p:ext>
    </p:extLst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501799"/>
      </p:ext>
    </p:extLst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009528"/>
      </p:ext>
    </p:extLst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62650"/>
      </p:ext>
    </p:extLst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786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786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418730"/>
      </p:ext>
    </p:extLst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527942"/>
      </p:ext>
    </p:extLst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455785"/>
      </p:ext>
    </p:extLst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996684"/>
      </p:ext>
    </p:extLst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467186"/>
      </p:ext>
    </p:extLst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463"/>
            <a:ext cx="82296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29" name="Picture 7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284913"/>
            <a:ext cx="147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414338" y="908050"/>
            <a:ext cx="8316912" cy="36513"/>
          </a:xfrm>
          <a:prstGeom prst="rect">
            <a:avLst/>
          </a:prstGeom>
          <a:solidFill>
            <a:schemeClr val="accent2"/>
          </a:solidFill>
          <a:ln w="444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>
              <a:latin typeface="Arial" pitchFamily="34" charset="0"/>
            </a:endParaRPr>
          </a:p>
        </p:txBody>
      </p:sp>
      <p:pic>
        <p:nvPicPr>
          <p:cNvPr id="3" name="Picture 2" descr="CIS.pn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309320"/>
            <a:ext cx="1800200" cy="4362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</p:sldLayoutIdLst>
  <p:transition xmlns:p14="http://schemas.microsoft.com/office/powerpoint/2010/main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4" Type="http://schemas.openxmlformats.org/officeDocument/2006/relationships/video" Target="../media/media3.avi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7" Type="http://schemas.openxmlformats.org/officeDocument/2006/relationships/image" Target="../media/image38.jpe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Relationship Id="rId11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emf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Distributed vision-based flying cameras </a:t>
            </a:r>
            <a:br>
              <a:rPr lang="en-US" dirty="0" smtClean="0"/>
            </a:br>
            <a:r>
              <a:rPr lang="en-US" dirty="0" smtClean="0"/>
              <a:t>to film a moving target</a:t>
            </a:r>
            <a:endParaRPr lang="en-GB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35725" y="3044825"/>
            <a:ext cx="4328411" cy="1508105"/>
          </a:xfrm>
        </p:spPr>
        <p:txBody>
          <a:bodyPr/>
          <a:lstStyle/>
          <a:p>
            <a:r>
              <a:rPr lang="en-GB" sz="2000" b="1" dirty="0" smtClean="0">
                <a:solidFill>
                  <a:schemeClr val="bg2">
                    <a:lumMod val="75000"/>
                  </a:schemeClr>
                </a:solidFill>
              </a:rPr>
              <a:t>Fabio </a:t>
            </a:r>
            <a:r>
              <a:rPr lang="en-GB" sz="2000" b="1" dirty="0" err="1" smtClean="0">
                <a:solidFill>
                  <a:schemeClr val="bg2">
                    <a:lumMod val="75000"/>
                  </a:schemeClr>
                </a:solidFill>
              </a:rPr>
              <a:t>Poiesi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 Andrea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</a:rPr>
              <a:t>Cavallaro</a:t>
            </a:r>
            <a:endParaRPr lang="en-GB" sz="20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Centre for Intelligent Sensing</a:t>
            </a:r>
            <a:endParaRPr lang="en-GB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Queen Mary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University of London</a:t>
            </a:r>
            <a:endParaRPr lang="en-GB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Flying camera formation</a:t>
            </a:r>
            <a:endParaRPr lang="en-US" dirty="0"/>
          </a:p>
        </p:txBody>
      </p:sp>
      <p:pic>
        <p:nvPicPr>
          <p:cNvPr id="4" name="t2_multiview.mov.ff.mov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816" y="992256"/>
            <a:ext cx="8351224" cy="51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951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to target motion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1717393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T and ST perfect results!</a:t>
            </a:r>
          </a:p>
          <a:p>
            <a:pPr lvl="1"/>
            <a:r>
              <a:rPr lang="en-US" dirty="0" smtClean="0"/>
              <a:t>GPS-based only approach fails </a:t>
            </a:r>
            <a:r>
              <a:rPr lang="en-US" sz="1050" b="1" dirty="0" smtClean="0">
                <a:solidFill>
                  <a:srgbClr val="7F7F7F"/>
                </a:solidFill>
              </a:rPr>
              <a:t>[</a:t>
            </a:r>
            <a:r>
              <a:rPr lang="en-US" sz="1050" b="1" dirty="0">
                <a:solidFill>
                  <a:srgbClr val="7F7F7F"/>
                </a:solidFill>
              </a:rPr>
              <a:t>Poiesi2015]</a:t>
            </a:r>
            <a:endParaRPr lang="en-US" dirty="0" smtClean="0"/>
          </a:p>
          <a:p>
            <a:pPr marL="0" indent="0">
              <a:buNone/>
            </a:pPr>
            <a:endParaRPr lang="en-US" b="1" dirty="0" smtClean="0">
              <a:solidFill>
                <a:srgbClr val="7F7F7F"/>
              </a:solidFill>
            </a:endParaRPr>
          </a:p>
          <a:p>
            <a:r>
              <a:rPr lang="en-US" dirty="0" smtClean="0"/>
              <a:t>T1 and 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520" y="5975702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7F7F7F"/>
                </a:solidFill>
              </a:rPr>
              <a:t>F. </a:t>
            </a:r>
            <a:r>
              <a:rPr lang="en-US" sz="1100" dirty="0" err="1">
                <a:solidFill>
                  <a:srgbClr val="7F7F7F"/>
                </a:solidFill>
              </a:rPr>
              <a:t>Poiesi</a:t>
            </a:r>
            <a:r>
              <a:rPr lang="en-US" sz="1100" dirty="0">
                <a:solidFill>
                  <a:srgbClr val="7F7F7F"/>
                </a:solidFill>
              </a:rPr>
              <a:t> and A. </a:t>
            </a:r>
            <a:r>
              <a:rPr lang="en-US" sz="1100" dirty="0" err="1">
                <a:solidFill>
                  <a:srgbClr val="7F7F7F"/>
                </a:solidFill>
              </a:rPr>
              <a:t>Cavallaro</a:t>
            </a:r>
            <a:r>
              <a:rPr lang="en-US" sz="1100" dirty="0">
                <a:solidFill>
                  <a:srgbClr val="7F7F7F"/>
                </a:solidFill>
              </a:rPr>
              <a:t>, “Self-positioning of a team of flying smart cameras,” in </a:t>
            </a:r>
            <a:r>
              <a:rPr lang="en-US" sz="1100" dirty="0" smtClean="0">
                <a:solidFill>
                  <a:srgbClr val="7F7F7F"/>
                </a:solidFill>
              </a:rPr>
              <a:t>ISSNIP</a:t>
            </a:r>
            <a:r>
              <a:rPr lang="en-US" sz="1100" dirty="0">
                <a:solidFill>
                  <a:srgbClr val="7F7F7F"/>
                </a:solidFill>
              </a:rPr>
              <a:t> </a:t>
            </a:r>
            <a:r>
              <a:rPr lang="en-US" sz="1100" dirty="0" smtClean="0">
                <a:solidFill>
                  <a:srgbClr val="7F7F7F"/>
                </a:solidFill>
              </a:rPr>
              <a:t>2015</a:t>
            </a:r>
            <a:endParaRPr lang="en-US" sz="1100" dirty="0">
              <a:solidFill>
                <a:srgbClr val="7F7F7F"/>
              </a:solidFill>
            </a:endParaRPr>
          </a:p>
        </p:txBody>
      </p:sp>
      <p:pic>
        <p:nvPicPr>
          <p:cNvPr id="5" name="Picture 4" descr="fig2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997"/>
          <a:stretch/>
        </p:blipFill>
        <p:spPr>
          <a:xfrm>
            <a:off x="6372200" y="1268760"/>
            <a:ext cx="1794011" cy="869325"/>
          </a:xfrm>
          <a:prstGeom prst="rect">
            <a:avLst/>
          </a:prstGeom>
        </p:spPr>
      </p:pic>
      <p:pic>
        <p:nvPicPr>
          <p:cNvPr id="6" name="Picture 5" descr="fig28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26"/>
          <a:stretch/>
        </p:blipFill>
        <p:spPr>
          <a:xfrm>
            <a:off x="87965" y="2924944"/>
            <a:ext cx="4392945" cy="1549823"/>
          </a:xfrm>
          <a:prstGeom prst="rect">
            <a:avLst/>
          </a:prstGeom>
        </p:spPr>
      </p:pic>
      <p:pic>
        <p:nvPicPr>
          <p:cNvPr id="7" name="Picture 6" descr="fig28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4"/>
          <a:stretch/>
        </p:blipFill>
        <p:spPr>
          <a:xfrm>
            <a:off x="4609439" y="2962599"/>
            <a:ext cx="4409082" cy="1574268"/>
          </a:xfrm>
          <a:prstGeom prst="rect">
            <a:avLst/>
          </a:prstGeom>
        </p:spPr>
      </p:pic>
      <p:pic>
        <p:nvPicPr>
          <p:cNvPr id="11" name="t1_error.mov.ff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2816" y="3152497"/>
            <a:ext cx="3888432" cy="2652768"/>
          </a:xfrm>
          <a:prstGeom prst="rect">
            <a:avLst/>
          </a:prstGeom>
        </p:spPr>
      </p:pic>
      <p:pic>
        <p:nvPicPr>
          <p:cNvPr id="12" name="t2_error.mov.ff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49319" y="3140967"/>
            <a:ext cx="3994137" cy="2592289"/>
          </a:xfrm>
          <a:prstGeom prst="rect">
            <a:avLst/>
          </a:prstGeom>
        </p:spPr>
      </p:pic>
      <p:pic>
        <p:nvPicPr>
          <p:cNvPr id="13" name="Picture 12" descr="fig2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8" b="10627"/>
          <a:stretch/>
        </p:blipFill>
        <p:spPr>
          <a:xfrm>
            <a:off x="2708432" y="2222144"/>
            <a:ext cx="1652015" cy="7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22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19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09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target detections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61665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inaccurate target position </a:t>
            </a:r>
            <a:r>
              <a:rPr lang="en-US" smtClean="0">
                <a:sym typeface="Wingdings"/>
              </a:rPr>
              <a:t>and </a:t>
            </a:r>
            <a:r>
              <a:rPr lang="en-US" i="1" smtClean="0">
                <a:sym typeface="Wingdings"/>
              </a:rPr>
              <a:t>miss-detections</a:t>
            </a:r>
            <a:endParaRPr lang="en-US" i="1" dirty="0"/>
          </a:p>
        </p:txBody>
      </p:sp>
      <p:pic>
        <p:nvPicPr>
          <p:cNvPr id="4" name="Picture 3" descr="fig2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509" b="53143"/>
          <a:stretch/>
        </p:blipFill>
        <p:spPr>
          <a:xfrm>
            <a:off x="179513" y="2726251"/>
            <a:ext cx="4248472" cy="2999442"/>
          </a:xfrm>
          <a:prstGeom prst="rect">
            <a:avLst/>
          </a:prstGeom>
        </p:spPr>
      </p:pic>
      <p:pic>
        <p:nvPicPr>
          <p:cNvPr id="7" name="Picture 6" descr="fig3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-27747"/>
            <a:ext cx="5221286" cy="285917"/>
          </a:xfrm>
          <a:prstGeom prst="rect">
            <a:avLst/>
          </a:prstGeom>
        </p:spPr>
      </p:pic>
      <p:pic>
        <p:nvPicPr>
          <p:cNvPr id="14" name="Picture 13" descr="fig29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7" r="50509" b="-1371"/>
          <a:stretch/>
        </p:blipFill>
        <p:spPr>
          <a:xfrm>
            <a:off x="4823305" y="2718689"/>
            <a:ext cx="4168754" cy="3014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1864" y="5381856"/>
            <a:ext cx="143941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 noise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8936" y="5373216"/>
            <a:ext cx="16100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miss-detections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5384" y="2704486"/>
            <a:ext cx="227708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miss-detections=0)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1448" y="2662832"/>
            <a:ext cx="21064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T1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 noise=0)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9650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96751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Distributed algorithm </a:t>
            </a:r>
            <a:r>
              <a:rPr lang="en-US" dirty="0" smtClean="0"/>
              <a:t>helps maintaining formation in presence of </a:t>
            </a:r>
            <a:r>
              <a:rPr lang="en-US" dirty="0" smtClean="0">
                <a:solidFill>
                  <a:srgbClr val="FF0000"/>
                </a:solidFill>
              </a:rPr>
              <a:t>noisy detections</a:t>
            </a:r>
          </a:p>
          <a:p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ormation of flying cameras enables target following via </a:t>
            </a:r>
            <a:r>
              <a:rPr lang="en-US" dirty="0" smtClean="0">
                <a:solidFill>
                  <a:srgbClr val="FF0000"/>
                </a:solidFill>
              </a:rPr>
              <a:t>visual feedback</a:t>
            </a:r>
            <a:r>
              <a:rPr lang="en-US" dirty="0" smtClean="0"/>
              <a:t> (no GPS location)</a:t>
            </a: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Few cameras viewing the target allow the whole formation to </a:t>
            </a:r>
            <a:r>
              <a:rPr lang="en-US" dirty="0" smtClean="0">
                <a:solidFill>
                  <a:srgbClr val="FF0000"/>
                </a:solidFill>
              </a:rPr>
              <a:t>avoid target loss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Multi-altitude formation</a:t>
            </a:r>
          </a:p>
          <a:p>
            <a:pPr lvl="1"/>
            <a:r>
              <a:rPr lang="en-US" dirty="0" smtClean="0"/>
              <a:t>PID controller to improve stability</a:t>
            </a:r>
          </a:p>
        </p:txBody>
      </p:sp>
    </p:spTree>
    <p:extLst>
      <p:ext uri="{BB962C8B-B14F-4D97-AF65-F5344CB8AC3E}">
        <p14:creationId xmlns:p14="http://schemas.microsoft.com/office/powerpoint/2010/main" val="27870015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formation_concept_dig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24" y="3284985"/>
            <a:ext cx="420377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681"/>
            <a:ext cx="8363272" cy="4191917"/>
          </a:xfrm>
        </p:spPr>
        <p:txBody>
          <a:bodyPr/>
          <a:lstStyle/>
          <a:p>
            <a:r>
              <a:rPr lang="en-GB" dirty="0" smtClean="0"/>
              <a:t>Develop a </a:t>
            </a:r>
            <a:r>
              <a:rPr lang="en-GB" dirty="0" smtClean="0">
                <a:solidFill>
                  <a:srgbClr val="FF0000"/>
                </a:solidFill>
              </a:rPr>
              <a:t>distributed algorithm</a:t>
            </a:r>
            <a:r>
              <a:rPr lang="en-GB" dirty="0" smtClean="0"/>
              <a:t> to coordinate a </a:t>
            </a:r>
            <a:r>
              <a:rPr lang="en-GB" dirty="0" smtClean="0">
                <a:solidFill>
                  <a:srgbClr val="FF0000"/>
                </a:solidFill>
              </a:rPr>
              <a:t>formation</a:t>
            </a:r>
            <a:r>
              <a:rPr lang="en-GB" dirty="0" smtClean="0"/>
              <a:t> of flying “smart” cameras to</a:t>
            </a:r>
            <a:r>
              <a:rPr lang="en-GB" dirty="0" smtClean="0">
                <a:solidFill>
                  <a:srgbClr val="FF0000"/>
                </a:solidFill>
              </a:rPr>
              <a:t> follow </a:t>
            </a:r>
            <a:r>
              <a:rPr lang="en-GB" dirty="0" smtClean="0"/>
              <a:t>a moving target</a:t>
            </a:r>
          </a:p>
          <a:p>
            <a:pPr marL="0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smtClean="0"/>
              <a:t>Why is the problem important?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single camera visual following</a:t>
            </a:r>
          </a:p>
          <a:p>
            <a:pPr lvl="2"/>
            <a:r>
              <a:rPr lang="en-GB" dirty="0" smtClean="0"/>
              <a:t>may lose the target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local decisions could be inaccurate</a:t>
            </a:r>
          </a:p>
          <a:p>
            <a:pPr lvl="2"/>
            <a:r>
              <a:rPr lang="en-GB" dirty="0" smtClean="0"/>
              <a:t>due to noisy measurements</a:t>
            </a:r>
          </a:p>
        </p:txBody>
      </p:sp>
    </p:spTree>
    <p:extLst>
      <p:ext uri="{BB962C8B-B14F-4D97-AF65-F5344CB8AC3E}">
        <p14:creationId xmlns:p14="http://schemas.microsoft.com/office/powerpoint/2010/main" val="3640939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745914"/>
          </a:xfrm>
        </p:spPr>
        <p:txBody>
          <a:bodyPr/>
          <a:lstStyle/>
          <a:p>
            <a:r>
              <a:rPr lang="en-US" dirty="0" smtClean="0"/>
              <a:t>Noisy target detections</a:t>
            </a:r>
          </a:p>
          <a:p>
            <a:pPr lvl="1"/>
            <a:r>
              <a:rPr lang="en-US" dirty="0" smtClean="0"/>
              <a:t>may generate incorrect control commands</a:t>
            </a:r>
          </a:p>
          <a:p>
            <a:pPr lvl="1"/>
            <a:endParaRPr lang="en-US" dirty="0"/>
          </a:p>
          <a:p>
            <a:r>
              <a:rPr lang="en-US" dirty="0" err="1" smtClean="0"/>
              <a:t>Quadrotor</a:t>
            </a:r>
            <a:r>
              <a:rPr lang="en-US" dirty="0" smtClean="0"/>
              <a:t> oscillations</a:t>
            </a:r>
          </a:p>
          <a:p>
            <a:pPr lvl="1"/>
            <a:r>
              <a:rPr lang="en-US" dirty="0" smtClean="0"/>
              <a:t>target may go outside camera fields of view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Maintain initial formation geometry</a:t>
            </a:r>
          </a:p>
          <a:p>
            <a:pPr lvl="1"/>
            <a:r>
              <a:rPr lang="en-US" dirty="0" smtClean="0"/>
              <a:t>geometric deformations need formation recalibration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Adapt to target motion variations</a:t>
            </a:r>
          </a:p>
          <a:p>
            <a:pPr lvl="1"/>
            <a:r>
              <a:rPr lang="en-US" dirty="0" smtClean="0"/>
              <a:t>may lead to target loss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536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 overview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689297" y="3861048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6" idx="2"/>
          </p:cNvCxnSpPr>
          <p:nvPr/>
        </p:nvCxnSpPr>
        <p:spPr>
          <a:xfrm flipV="1">
            <a:off x="8017889" y="3861048"/>
            <a:ext cx="0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41" idx="1"/>
          </p:cNvCxnSpPr>
          <p:nvPr/>
        </p:nvCxnSpPr>
        <p:spPr>
          <a:xfrm>
            <a:off x="2689297" y="4365104"/>
            <a:ext cx="208823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777529" y="4149080"/>
            <a:ext cx="899607" cy="43204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delay</a:t>
            </a:r>
          </a:p>
        </p:txBody>
      </p:sp>
      <p:cxnSp>
        <p:nvCxnSpPr>
          <p:cNvPr id="42" name="Straight Arrow Connector 41"/>
          <p:cNvCxnSpPr>
            <a:stCxn id="41" idx="3"/>
          </p:cNvCxnSpPr>
          <p:nvPr/>
        </p:nvCxnSpPr>
        <p:spPr>
          <a:xfrm>
            <a:off x="5677136" y="4365104"/>
            <a:ext cx="2340753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041225" y="2924944"/>
            <a:ext cx="1368153" cy="93610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vision-based inference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position mapping)</a:t>
            </a:r>
          </a:p>
        </p:txBody>
      </p:sp>
      <p:cxnSp>
        <p:nvCxnSpPr>
          <p:cNvPr id="83" name="Straight Arrow Connector 82"/>
          <p:cNvCxnSpPr>
            <a:stCxn id="84" idx="3"/>
            <a:endCxn id="82" idx="1"/>
          </p:cNvCxnSpPr>
          <p:nvPr/>
        </p:nvCxnSpPr>
        <p:spPr>
          <a:xfrm>
            <a:off x="1691680" y="3392996"/>
            <a:ext cx="3495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115616" y="3140968"/>
            <a:ext cx="576064" cy="50405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video analytics</a:t>
            </a:r>
          </a:p>
        </p:txBody>
      </p:sp>
      <p:cxnSp>
        <p:nvCxnSpPr>
          <p:cNvPr id="85" name="Straight Arrow Connector 84"/>
          <p:cNvCxnSpPr>
            <a:stCxn id="82" idx="3"/>
            <a:endCxn id="88" idx="1"/>
          </p:cNvCxnSpPr>
          <p:nvPr/>
        </p:nvCxnSpPr>
        <p:spPr>
          <a:xfrm>
            <a:off x="3409378" y="3392996"/>
            <a:ext cx="4527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862140" y="2924944"/>
            <a:ext cx="1236959" cy="93610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distributed consensus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129457" y="2276872"/>
            <a:ext cx="0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4325613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468905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12197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4849537" y="2276872"/>
            <a:ext cx="0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641625" y="2924943"/>
            <a:ext cx="1224136" cy="9361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formation maintenance</a:t>
            </a:r>
          </a:p>
        </p:txBody>
      </p:sp>
      <p:cxnSp>
        <p:nvCxnSpPr>
          <p:cNvPr id="97" name="Straight Arrow Connector 96"/>
          <p:cNvCxnSpPr>
            <a:stCxn id="96" idx="3"/>
            <a:endCxn id="106" idx="1"/>
          </p:cNvCxnSpPr>
          <p:nvPr/>
        </p:nvCxnSpPr>
        <p:spPr>
          <a:xfrm>
            <a:off x="6865761" y="3392996"/>
            <a:ext cx="5040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878469" y="2276872"/>
            <a:ext cx="0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6063950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207242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350534" y="2524900"/>
            <a:ext cx="73085" cy="787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6598549" y="2276872"/>
            <a:ext cx="0" cy="648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369817" y="2924944"/>
            <a:ext cx="1296144" cy="93610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quadrotor</a:t>
            </a:r>
            <a:r>
              <a:rPr lang="en-US" sz="1200" dirty="0" smtClean="0">
                <a:solidFill>
                  <a:schemeClr val="tx1"/>
                </a:solidFill>
                <a:latin typeface="Times New Roman"/>
                <a:cs typeface="Times New Roman"/>
              </a:rPr>
              <a:t> dynamics</a:t>
            </a:r>
          </a:p>
        </p:txBody>
      </p:sp>
      <p:cxnSp>
        <p:nvCxnSpPr>
          <p:cNvPr id="108" name="Straight Arrow Connector 107"/>
          <p:cNvCxnSpPr>
            <a:stCxn id="88" idx="3"/>
            <a:endCxn id="96" idx="1"/>
          </p:cNvCxnSpPr>
          <p:nvPr/>
        </p:nvCxnSpPr>
        <p:spPr>
          <a:xfrm>
            <a:off x="5099099" y="3392996"/>
            <a:ext cx="542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4117848" y="1988840"/>
            <a:ext cx="764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velocities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820341" y="1988840"/>
            <a:ext cx="866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predictions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5400000">
            <a:off x="791580" y="3274900"/>
            <a:ext cx="432048" cy="216024"/>
          </a:xfrm>
          <a:prstGeom prst="triangl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85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2" grpId="0" animBg="1"/>
      <p:bldP spid="88" grpId="0" animBg="1"/>
      <p:bldP spid="92" grpId="0" animBg="1"/>
      <p:bldP spid="93" grpId="0" animBg="1"/>
      <p:bldP spid="94" grpId="0" animBg="1"/>
      <p:bldP spid="96" grpId="0" animBg="1"/>
      <p:bldP spid="102" grpId="0" animBg="1"/>
      <p:bldP spid="103" grpId="0" animBg="1"/>
      <p:bldP spid="104" grpId="0" animBg="1"/>
      <p:bldP spid="106" grpId="0" animBg="1"/>
      <p:bldP spid="220" grpId="0"/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pic>
        <p:nvPicPr>
          <p:cNvPr id="4" name="Picture 3" descr="fig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/>
          <a:stretch/>
        </p:blipFill>
        <p:spPr>
          <a:xfrm>
            <a:off x="611560" y="1853843"/>
            <a:ext cx="4591568" cy="3281452"/>
          </a:xfrm>
          <a:prstGeom prst="rect">
            <a:avLst/>
          </a:prstGeom>
        </p:spPr>
      </p:pic>
      <p:pic>
        <p:nvPicPr>
          <p:cNvPr id="5" name="Picture 4" descr="fig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77986"/>
            <a:ext cx="2247321" cy="33209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36944" y="1267872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5936" y="996566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connectivity (distances) of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fig0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92"/>
          <a:stretch/>
        </p:blipFill>
        <p:spPr>
          <a:xfrm>
            <a:off x="5908317" y="1027141"/>
            <a:ext cx="436763" cy="23988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22561" y="1953327"/>
            <a:ext cx="1554201" cy="276999"/>
            <a:chOff x="3852281" y="1927840"/>
            <a:chExt cx="1554201" cy="276999"/>
          </a:xfrm>
        </p:grpSpPr>
        <p:sp>
          <p:nvSpPr>
            <p:cNvPr id="10" name="TextBox 9"/>
            <p:cNvSpPr txBox="1"/>
            <p:nvPr/>
          </p:nvSpPr>
          <p:spPr>
            <a:xfrm>
              <a:off x="3852281" y="1927840"/>
              <a:ext cx="7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position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0" descr="fig04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580" y="1963353"/>
              <a:ext cx="907902" cy="21595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293372" y="2738534"/>
            <a:ext cx="1553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attitude (orientation)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fig05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73" y="3009024"/>
            <a:ext cx="1200629" cy="21584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747046" y="2248093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14318" y="2690390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ig0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8" y="1388576"/>
            <a:ext cx="2088232" cy="310915"/>
          </a:xfrm>
          <a:prstGeom prst="rect">
            <a:avLst/>
          </a:prstGeom>
        </p:spPr>
      </p:pic>
      <p:pic>
        <p:nvPicPr>
          <p:cNvPr id="18" name="Picture 17" descr="fig03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385375"/>
            <a:ext cx="2308555" cy="28803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995204" y="1542194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55776" y="1258560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37265" y="988425"/>
            <a:ext cx="826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formation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11760" y="6213598"/>
            <a:ext cx="6519710" cy="555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frame_0002_view_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5315926"/>
            <a:ext cx="1514742" cy="1044000"/>
          </a:xfrm>
          <a:prstGeom prst="rect">
            <a:avLst/>
          </a:prstGeom>
          <a:ln w="19050">
            <a:solidFill>
              <a:srgbClr val="33CCFF"/>
            </a:solidFill>
          </a:ln>
        </p:spPr>
      </p:pic>
      <p:pic>
        <p:nvPicPr>
          <p:cNvPr id="34" name="Picture 33" descr="frame_0002_view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34" y="5315926"/>
            <a:ext cx="1514737" cy="1044000"/>
          </a:xfrm>
          <a:prstGeom prst="rect">
            <a:avLst/>
          </a:prstGeom>
          <a:ln w="19050">
            <a:solidFill>
              <a:srgbClr val="00FF80"/>
            </a:solidFill>
          </a:ln>
        </p:spPr>
      </p:pic>
      <p:pic>
        <p:nvPicPr>
          <p:cNvPr id="35" name="Picture 34" descr="frame_0002_view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315926"/>
            <a:ext cx="1514741" cy="1044000"/>
          </a:xfrm>
          <a:prstGeom prst="rect">
            <a:avLst/>
          </a:prstGeom>
          <a:ln w="19050">
            <a:solidFill>
              <a:srgbClr val="FF6600"/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4067944" y="5229200"/>
            <a:ext cx="4896544" cy="1440160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48064" y="6359926"/>
            <a:ext cx="2788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dirty="0" smtClean="0"/>
              <a:t>xamples of flying camera views</a:t>
            </a:r>
            <a:endParaRPr lang="en-US" sz="1400" dirty="0"/>
          </a:p>
        </p:txBody>
      </p:sp>
      <p:sp>
        <p:nvSpPr>
          <p:cNvPr id="38" name="Oval 37"/>
          <p:cNvSpPr/>
          <p:nvPr/>
        </p:nvSpPr>
        <p:spPr>
          <a:xfrm>
            <a:off x="2432675" y="2009755"/>
            <a:ext cx="360040" cy="360040"/>
          </a:xfrm>
          <a:prstGeom prst="ellipse">
            <a:avLst/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89472" y="2061830"/>
            <a:ext cx="360040" cy="360040"/>
          </a:xfrm>
          <a:prstGeom prst="ellipse">
            <a:avLst/>
          </a:prstGeom>
          <a:noFill/>
          <a:ln w="25400">
            <a:solidFill>
              <a:srgbClr val="00FF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584803" y="2412607"/>
            <a:ext cx="360040" cy="360040"/>
          </a:xfrm>
          <a:prstGeom prst="ellipse">
            <a:avLst/>
          </a:prstGeom>
          <a:noFill/>
          <a:ln w="25400">
            <a:solidFill>
              <a:srgbClr val="66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66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97340" y="3748970"/>
            <a:ext cx="2520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On-board </a:t>
            </a:r>
            <a:r>
              <a:rPr lang="en-US" sz="2000" dirty="0" smtClean="0"/>
              <a:t>camera </a:t>
            </a:r>
            <a:endParaRPr lang="en-US" sz="20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5364088" y="4324977"/>
            <a:ext cx="1428943" cy="360040"/>
            <a:chOff x="2516700" y="3520546"/>
            <a:chExt cx="1428943" cy="360040"/>
          </a:xfrm>
        </p:grpSpPr>
        <p:pic>
          <p:nvPicPr>
            <p:cNvPr id="43" name="Picture 42" descr="fig04.jp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700" y="3520546"/>
              <a:ext cx="540061" cy="360040"/>
            </a:xfrm>
            <a:prstGeom prst="rect">
              <a:avLst/>
            </a:prstGeom>
          </p:spPr>
        </p:pic>
        <p:pic>
          <p:nvPicPr>
            <p:cNvPr id="44" name="Picture 43" descr="fig05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31"/>
            <a:stretch/>
          </p:blipFill>
          <p:spPr>
            <a:xfrm>
              <a:off x="3031285" y="3568187"/>
              <a:ext cx="914358" cy="275481"/>
            </a:xfrm>
            <a:prstGeom prst="rect">
              <a:avLst/>
            </a:prstGeom>
          </p:spPr>
        </p:pic>
      </p:grpSp>
      <p:pic>
        <p:nvPicPr>
          <p:cNvPr id="45" name="Picture 44" descr="fig05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322292"/>
            <a:ext cx="1440706" cy="3416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372960" y="4653136"/>
            <a:ext cx="1452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fixed orientation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52320" y="4653136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detected target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40152" y="57324"/>
            <a:ext cx="3096344" cy="779388"/>
            <a:chOff x="529057" y="1775331"/>
            <a:chExt cx="8136904" cy="2805797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2689297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71" idx="2"/>
            </p:cNvCxnSpPr>
            <p:nvPr/>
          </p:nvCxnSpPr>
          <p:spPr>
            <a:xfrm flipV="1">
              <a:off x="8017889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52" idx="1"/>
            </p:cNvCxnSpPr>
            <p:nvPr/>
          </p:nvCxnSpPr>
          <p:spPr>
            <a:xfrm>
              <a:off x="2689297" y="4365104"/>
              <a:ext cx="20882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777529" y="4149080"/>
              <a:ext cx="899607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delay</a:t>
              </a:r>
            </a:p>
          </p:txBody>
        </p:sp>
        <p:cxnSp>
          <p:nvCxnSpPr>
            <p:cNvPr id="53" name="Straight Arrow Connector 52"/>
            <p:cNvCxnSpPr>
              <a:stCxn id="52" idx="3"/>
            </p:cNvCxnSpPr>
            <p:nvPr/>
          </p:nvCxnSpPr>
          <p:spPr>
            <a:xfrm>
              <a:off x="5677136" y="4365104"/>
              <a:ext cx="2340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2041225" y="2924944"/>
              <a:ext cx="1368153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vision-based inference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position mapping)</a:t>
              </a:r>
            </a:p>
          </p:txBody>
        </p:sp>
        <p:cxnSp>
          <p:nvCxnSpPr>
            <p:cNvPr id="55" name="Straight Arrow Connector 54"/>
            <p:cNvCxnSpPr>
              <a:stCxn id="56" idx="3"/>
              <a:endCxn id="54" idx="1"/>
            </p:cNvCxnSpPr>
            <p:nvPr/>
          </p:nvCxnSpPr>
          <p:spPr>
            <a:xfrm>
              <a:off x="1613123" y="3392996"/>
              <a:ext cx="4281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29057" y="2924944"/>
              <a:ext cx="1084066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video analytics</a:t>
              </a:r>
            </a:p>
          </p:txBody>
        </p:sp>
        <p:cxnSp>
          <p:nvCxnSpPr>
            <p:cNvPr id="57" name="Straight Arrow Connector 56"/>
            <p:cNvCxnSpPr>
              <a:stCxn id="54" idx="3"/>
              <a:endCxn id="58" idx="1"/>
            </p:cNvCxnSpPr>
            <p:nvPr/>
          </p:nvCxnSpPr>
          <p:spPr>
            <a:xfrm>
              <a:off x="3409378" y="3392996"/>
              <a:ext cx="4527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862140" y="2924944"/>
              <a:ext cx="1236959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distributed consensus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412945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4325613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1" name="Oval 60"/>
            <p:cNvSpPr/>
            <p:nvPr/>
          </p:nvSpPr>
          <p:spPr>
            <a:xfrm>
              <a:off x="4468905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Oval 61"/>
            <p:cNvSpPr/>
            <p:nvPr/>
          </p:nvSpPr>
          <p:spPr>
            <a:xfrm>
              <a:off x="4612197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484953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641625" y="2924943"/>
              <a:ext cx="1224136" cy="9361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formation maintenance</a:t>
              </a:r>
            </a:p>
          </p:txBody>
        </p:sp>
        <p:cxnSp>
          <p:nvCxnSpPr>
            <p:cNvPr id="65" name="Straight Arrow Connector 64"/>
            <p:cNvCxnSpPr>
              <a:stCxn id="64" idx="3"/>
              <a:endCxn id="71" idx="1"/>
            </p:cNvCxnSpPr>
            <p:nvPr/>
          </p:nvCxnSpPr>
          <p:spPr>
            <a:xfrm>
              <a:off x="6865761" y="3392996"/>
              <a:ext cx="5040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87846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6063950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8" name="Oval 67"/>
            <p:cNvSpPr/>
            <p:nvPr/>
          </p:nvSpPr>
          <p:spPr>
            <a:xfrm>
              <a:off x="6207242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Oval 68"/>
            <p:cNvSpPr/>
            <p:nvPr/>
          </p:nvSpPr>
          <p:spPr>
            <a:xfrm>
              <a:off x="6350534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659854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369817" y="2924944"/>
              <a:ext cx="1296144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quadrotor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dynamics</a:t>
              </a:r>
            </a:p>
          </p:txBody>
        </p:sp>
        <p:cxnSp>
          <p:nvCxnSpPr>
            <p:cNvPr id="72" name="Straight Arrow Connector 71"/>
            <p:cNvCxnSpPr>
              <a:stCxn id="58" idx="3"/>
              <a:endCxn id="64" idx="1"/>
            </p:cNvCxnSpPr>
            <p:nvPr/>
          </p:nvCxnSpPr>
          <p:spPr>
            <a:xfrm>
              <a:off x="5099099" y="3392996"/>
              <a:ext cx="5425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910172" y="1783100"/>
              <a:ext cx="1192991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velocities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96558" y="1775331"/>
              <a:ext cx="1327795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predictions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20541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1" grpId="0"/>
      <p:bldP spid="36" grpId="0" animBg="1"/>
      <p:bldP spid="37" grpId="0"/>
      <p:bldP spid="38" grpId="0" animBg="1"/>
      <p:bldP spid="39" grpId="0" animBg="1"/>
      <p:bldP spid="40" grpId="0" animBg="1"/>
      <p:bldP spid="41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Flying camera </a:t>
            </a:r>
            <a:r>
              <a:rPr lang="en-US" dirty="0" smtClean="0"/>
              <a:t>controller</a:t>
            </a:r>
            <a:r>
              <a:rPr lang="en-US" sz="1050" dirty="0" smtClean="0"/>
              <a:t> </a:t>
            </a:r>
            <a:r>
              <a:rPr lang="en-US" sz="1050" b="1" dirty="0">
                <a:solidFill>
                  <a:schemeClr val="bg1">
                    <a:lumMod val="50000"/>
                  </a:schemeClr>
                </a:solidFill>
              </a:rPr>
              <a:t>[Lee2010]</a:t>
            </a:r>
            <a:endParaRPr lang="en-US" dirty="0"/>
          </a:p>
        </p:txBody>
      </p:sp>
      <p:pic>
        <p:nvPicPr>
          <p:cNvPr id="34" name="Picture 33" descr="fig1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1" t="75605"/>
          <a:stretch/>
        </p:blipFill>
        <p:spPr>
          <a:xfrm>
            <a:off x="4139953" y="3009652"/>
            <a:ext cx="303093" cy="234389"/>
          </a:xfrm>
          <a:prstGeom prst="rect">
            <a:avLst/>
          </a:prstGeom>
        </p:spPr>
      </p:pic>
      <p:pic>
        <p:nvPicPr>
          <p:cNvPr id="35" name="Picture 34" descr="fig15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9651" r="64724" b="25091"/>
          <a:stretch/>
        </p:blipFill>
        <p:spPr>
          <a:xfrm>
            <a:off x="4572001" y="2937643"/>
            <a:ext cx="766692" cy="33036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21116766">
            <a:off x="2576908" y="1616696"/>
            <a:ext cx="2910064" cy="2562355"/>
            <a:chOff x="4427984" y="1844824"/>
            <a:chExt cx="1152128" cy="1152128"/>
          </a:xfrm>
          <a:scene3d>
            <a:camera prst="orthographicFront">
              <a:rot lat="3720000" lon="0" rev="0"/>
            </a:camera>
            <a:lightRig rig="threePt" dir="t"/>
          </a:scene3d>
        </p:grpSpPr>
        <p:cxnSp>
          <p:nvCxnSpPr>
            <p:cNvPr id="37" name="Straight Connector 36"/>
            <p:cNvCxnSpPr/>
            <p:nvPr/>
          </p:nvCxnSpPr>
          <p:spPr>
            <a:xfrm>
              <a:off x="4644008" y="2420888"/>
              <a:ext cx="720080" cy="0"/>
            </a:xfrm>
            <a:prstGeom prst="line">
              <a:avLst/>
            </a:prstGeom>
            <a:ln w="69850">
              <a:solidFill>
                <a:schemeClr val="tx1"/>
              </a:solidFill>
            </a:ln>
            <a:effectLst/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891784" y="1844824"/>
              <a:ext cx="216024" cy="216024"/>
            </a:xfrm>
            <a:prstGeom prst="ellipse">
              <a:avLst/>
            </a:prstGeom>
            <a:noFill/>
            <a:ln w="69850">
              <a:solidFill>
                <a:schemeClr val="tx1"/>
              </a:solidFill>
            </a:ln>
            <a:effectLst/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1784" y="2780928"/>
              <a:ext cx="216024" cy="216024"/>
            </a:xfrm>
            <a:prstGeom prst="ellipse">
              <a:avLst/>
            </a:prstGeom>
            <a:noFill/>
            <a:ln w="69850">
              <a:solidFill>
                <a:schemeClr val="tx1"/>
              </a:solidFill>
            </a:ln>
            <a:effectLst/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64088" y="2308624"/>
              <a:ext cx="216024" cy="216024"/>
            </a:xfrm>
            <a:prstGeom prst="ellipse">
              <a:avLst/>
            </a:prstGeom>
            <a:noFill/>
            <a:ln w="69850">
              <a:solidFill>
                <a:srgbClr val="FF0000"/>
              </a:solidFill>
            </a:ln>
            <a:effectLst/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427984" y="2308624"/>
              <a:ext cx="216024" cy="216024"/>
            </a:xfrm>
            <a:prstGeom prst="ellipse">
              <a:avLst/>
            </a:prstGeom>
            <a:noFill/>
            <a:ln w="69850">
              <a:solidFill>
                <a:schemeClr val="tx1"/>
              </a:solidFill>
            </a:ln>
            <a:effectLst/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004048" y="2420888"/>
              <a:ext cx="360040" cy="0"/>
            </a:xfrm>
            <a:prstGeom prst="line">
              <a:avLst/>
            </a:prstGeom>
            <a:ln w="69850">
              <a:solidFill>
                <a:srgbClr val="FF0000"/>
              </a:solidFill>
            </a:ln>
            <a:effectLst/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004048" y="2060848"/>
              <a:ext cx="0" cy="720080"/>
            </a:xfrm>
            <a:prstGeom prst="line">
              <a:avLst/>
            </a:prstGeom>
            <a:ln w="69850">
              <a:solidFill>
                <a:schemeClr val="tx1"/>
              </a:solidFill>
            </a:ln>
            <a:effectLst/>
            <a:sp3d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>
            <a:off x="6300193" y="2289572"/>
            <a:ext cx="160247" cy="172194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832605" y="1569492"/>
            <a:ext cx="124874" cy="833948"/>
          </a:xfrm>
          <a:prstGeom prst="straightConnector1">
            <a:avLst/>
          </a:prstGeom>
          <a:ln w="25400">
            <a:solidFill>
              <a:srgbClr val="0080FF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fig1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46" b="73505"/>
          <a:stretch/>
        </p:blipFill>
        <p:spPr>
          <a:xfrm>
            <a:off x="5215244" y="2313717"/>
            <a:ext cx="298141" cy="254567"/>
          </a:xfrm>
          <a:prstGeom prst="rect">
            <a:avLst/>
          </a:prstGeom>
        </p:spPr>
      </p:pic>
      <p:pic>
        <p:nvPicPr>
          <p:cNvPr id="51" name="Picture 50" descr="fig1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9" t="50079" b="24762"/>
          <a:stretch/>
        </p:blipFill>
        <p:spPr>
          <a:xfrm>
            <a:off x="2843809" y="2649612"/>
            <a:ext cx="298786" cy="241729"/>
          </a:xfrm>
          <a:prstGeom prst="rect">
            <a:avLst/>
          </a:prstGeom>
        </p:spPr>
      </p:pic>
      <p:pic>
        <p:nvPicPr>
          <p:cNvPr id="52" name="Picture 51" descr="fig1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68" t="24552" r="-4450" b="50289"/>
          <a:stretch/>
        </p:blipFill>
        <p:spPr>
          <a:xfrm>
            <a:off x="3923929" y="2001540"/>
            <a:ext cx="338141" cy="24173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408459" y="2505596"/>
            <a:ext cx="628594" cy="287933"/>
          </a:xfrm>
          <a:prstGeom prst="rect">
            <a:avLst/>
          </a:prstGeom>
          <a:noFill/>
          <a:ln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558633" y="2955468"/>
            <a:ext cx="792088" cy="316997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fig0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59" y="2513293"/>
            <a:ext cx="611206" cy="269814"/>
          </a:xfrm>
          <a:prstGeom prst="rect">
            <a:avLst/>
          </a:prstGeom>
        </p:spPr>
      </p:pic>
      <p:pic>
        <p:nvPicPr>
          <p:cNvPr id="58" name="Picture 57" descr="fig08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4" y="3022044"/>
            <a:ext cx="712259" cy="298793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H="1" flipV="1">
            <a:off x="3572769" y="1755651"/>
            <a:ext cx="448420" cy="1096133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79596" y="2227356"/>
            <a:ext cx="83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i="1" baseline="-25000" dirty="0" smtClean="0">
                <a:latin typeface="Times New Roman"/>
                <a:cs typeface="Times New Roman"/>
              </a:rPr>
              <a:t>1,1</a:t>
            </a:r>
            <a:r>
              <a:rPr lang="en-US" i="1" dirty="0" smtClean="0">
                <a:latin typeface="Times New Roman"/>
                <a:cs typeface="Times New Roman"/>
              </a:rPr>
              <a:t>(k)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14106" y="1196752"/>
            <a:ext cx="83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i="1" baseline="-25000" dirty="0" smtClean="0">
                <a:latin typeface="Times New Roman"/>
                <a:cs typeface="Times New Roman"/>
              </a:rPr>
              <a:t>2,1</a:t>
            </a:r>
            <a:r>
              <a:rPr lang="en-US" i="1" dirty="0" smtClean="0">
                <a:latin typeface="Times New Roman"/>
                <a:cs typeface="Times New Roman"/>
              </a:rPr>
              <a:t>(k)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915817" y="1488192"/>
            <a:ext cx="83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i="1" baseline="-25000" dirty="0" smtClean="0">
                <a:latin typeface="Times New Roman"/>
                <a:cs typeface="Times New Roman"/>
              </a:rPr>
              <a:t>3,1</a:t>
            </a:r>
            <a:r>
              <a:rPr lang="en-US" i="1" dirty="0" smtClean="0">
                <a:latin typeface="Times New Roman"/>
                <a:cs typeface="Times New Roman"/>
              </a:rPr>
              <a:t>(k)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3763269" y="1581026"/>
            <a:ext cx="260312" cy="129616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976621" y="2543801"/>
            <a:ext cx="124874" cy="833948"/>
          </a:xfrm>
          <a:prstGeom prst="straightConnector1">
            <a:avLst/>
          </a:prstGeom>
          <a:ln w="25400">
            <a:solidFill>
              <a:srgbClr val="0080FF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179512" y="5949280"/>
            <a:ext cx="892899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800" indent="-100800">
              <a:lnSpc>
                <a:spcPct val="110000"/>
              </a:lnSpc>
              <a:buFont typeface="Arial"/>
              <a:buChar char="•"/>
            </a:pPr>
            <a:r>
              <a:rPr lang="en-US" sz="1200" dirty="0">
                <a:solidFill>
                  <a:srgbClr val="7F7F7F"/>
                </a:solidFill>
              </a:rPr>
              <a:t>T. Lee </a:t>
            </a:r>
            <a:r>
              <a:rPr lang="en-US" sz="1200" i="1" dirty="0">
                <a:solidFill>
                  <a:srgbClr val="7F7F7F"/>
                </a:solidFill>
              </a:rPr>
              <a:t>et al.</a:t>
            </a:r>
            <a:r>
              <a:rPr lang="en-US" sz="1200" dirty="0">
                <a:solidFill>
                  <a:srgbClr val="7F7F7F"/>
                </a:solidFill>
              </a:rPr>
              <a:t>, “Geometric tracking control of a </a:t>
            </a:r>
            <a:r>
              <a:rPr lang="en-US" sz="1200" dirty="0" err="1">
                <a:solidFill>
                  <a:srgbClr val="7F7F7F"/>
                </a:solidFill>
              </a:rPr>
              <a:t>quadrotor</a:t>
            </a:r>
            <a:r>
              <a:rPr lang="en-US" sz="1200" dirty="0">
                <a:solidFill>
                  <a:srgbClr val="7F7F7F"/>
                </a:solidFill>
              </a:rPr>
              <a:t> UAV on SO(3),” in </a:t>
            </a:r>
            <a:r>
              <a:rPr lang="en-US" sz="1200" dirty="0" smtClean="0">
                <a:solidFill>
                  <a:srgbClr val="7F7F7F"/>
                </a:solidFill>
              </a:rPr>
              <a:t>ICRA</a:t>
            </a:r>
            <a:r>
              <a:rPr lang="en-US" sz="1200" dirty="0">
                <a:solidFill>
                  <a:srgbClr val="7F7F7F"/>
                </a:solidFill>
              </a:rPr>
              <a:t> </a:t>
            </a:r>
            <a:r>
              <a:rPr lang="en-US" sz="1200" dirty="0" smtClean="0">
                <a:solidFill>
                  <a:srgbClr val="7F7F7F"/>
                </a:solidFill>
              </a:rPr>
              <a:t>2010</a:t>
            </a:r>
            <a:endParaRPr lang="en-US" sz="1200" dirty="0">
              <a:solidFill>
                <a:srgbClr val="7F7F7F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5076057" y="1895729"/>
            <a:ext cx="124874" cy="833948"/>
          </a:xfrm>
          <a:prstGeom prst="straightConnector1">
            <a:avLst/>
          </a:prstGeom>
          <a:ln w="25400">
            <a:solidFill>
              <a:srgbClr val="0080FF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37998" y="2217564"/>
            <a:ext cx="124874" cy="833948"/>
          </a:xfrm>
          <a:prstGeom prst="straightConnector1">
            <a:avLst/>
          </a:prstGeom>
          <a:ln w="25400">
            <a:solidFill>
              <a:srgbClr val="0080FF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021337" y="2620558"/>
            <a:ext cx="1674573" cy="25207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950595" y="2797051"/>
            <a:ext cx="161212" cy="169217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20273" y="168389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nput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071719" y="2462760"/>
            <a:ext cx="175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goal trajectory point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044383" y="2876240"/>
            <a:ext cx="1736360" cy="4790"/>
          </a:xfrm>
          <a:prstGeom prst="straightConnector1">
            <a:avLst/>
          </a:prstGeom>
          <a:ln w="25400">
            <a:solidFill>
              <a:srgbClr val="00FF80"/>
            </a:solidFill>
            <a:prstDash val="sysDash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780743" y="2986561"/>
            <a:ext cx="773832" cy="343024"/>
          </a:xfrm>
          <a:prstGeom prst="rect">
            <a:avLst/>
          </a:prstGeom>
          <a:noFill/>
          <a:ln>
            <a:solidFill>
              <a:srgbClr val="00FF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588225" y="3009652"/>
            <a:ext cx="2280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desired first body direction</a:t>
            </a:r>
            <a:endParaRPr lang="en-US" sz="1400" dirty="0"/>
          </a:p>
        </p:txBody>
      </p: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179512" y="4416248"/>
            <a:ext cx="8686800" cy="461665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400" dirty="0" smtClean="0"/>
              <a:t>Given           and</a:t>
            </a:r>
            <a:endParaRPr lang="en-US" sz="2400" dirty="0"/>
          </a:p>
        </p:txBody>
      </p:sp>
      <p:pic>
        <p:nvPicPr>
          <p:cNvPr id="72" name="Picture 71" descr="fig0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54" y="4510221"/>
            <a:ext cx="815593" cy="360040"/>
          </a:xfrm>
          <a:prstGeom prst="rect">
            <a:avLst/>
          </a:prstGeom>
        </p:spPr>
      </p:pic>
      <p:pic>
        <p:nvPicPr>
          <p:cNvPr id="73" name="Picture 72" descr="fig08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065" y="4494264"/>
            <a:ext cx="929688" cy="387371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972845" y="4679750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fig17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4376" b="-2"/>
          <a:stretch/>
        </p:blipFill>
        <p:spPr>
          <a:xfrm>
            <a:off x="4548909" y="4287626"/>
            <a:ext cx="1542811" cy="296239"/>
          </a:xfrm>
          <a:prstGeom prst="rect">
            <a:avLst/>
          </a:prstGeom>
        </p:spPr>
      </p:pic>
      <p:pic>
        <p:nvPicPr>
          <p:cNvPr id="76" name="Picture 75" descr="fig03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1" t="-2292" b="-1"/>
          <a:stretch/>
        </p:blipFill>
        <p:spPr>
          <a:xfrm>
            <a:off x="6788118" y="4540900"/>
            <a:ext cx="1466841" cy="30451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6349109" y="4687447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757773" y="4935698"/>
            <a:ext cx="1751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*stable translational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dynamics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108749" y="4215618"/>
            <a:ext cx="0" cy="195143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404893" y="4143610"/>
            <a:ext cx="1728192" cy="1152128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 descr="fig0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94"/>
          <a:stretch/>
        </p:blipFill>
        <p:spPr>
          <a:xfrm>
            <a:off x="2892725" y="3783570"/>
            <a:ext cx="1823291" cy="360040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1236541" y="4366768"/>
            <a:ext cx="1296144" cy="648072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320267" y="5086848"/>
            <a:ext cx="22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C</a:t>
            </a:r>
            <a:r>
              <a:rPr lang="en-US" sz="1200" dirty="0" smtClean="0">
                <a:solidFill>
                  <a:srgbClr val="0000FF"/>
                </a:solidFill>
              </a:rPr>
              <a:t>ompute this!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- </a:t>
            </a:r>
            <a:r>
              <a:rPr lang="en-US" sz="1200" dirty="0" err="1" smtClean="0">
                <a:solidFill>
                  <a:srgbClr val="0000FF"/>
                </a:solidFill>
              </a:rPr>
              <a:t>behaviour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err="1" smtClean="0">
                <a:solidFill>
                  <a:srgbClr val="0000FF"/>
                </a:solidFill>
              </a:rPr>
              <a:t>neighbours</a:t>
            </a:r>
            <a:endParaRPr lang="en-US" sz="1200" dirty="0" smtClean="0">
              <a:solidFill>
                <a:srgbClr val="0000FF"/>
              </a:solidFill>
            </a:endParaRPr>
          </a:p>
          <a:p>
            <a:r>
              <a:rPr lang="en-US" sz="1200" dirty="0" smtClean="0">
                <a:solidFill>
                  <a:srgbClr val="0000FF"/>
                </a:solidFill>
              </a:rPr>
              <a:t>- camera plane target position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98" name="Picture 97" descr="fig31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62" y="4791682"/>
            <a:ext cx="821067" cy="360040"/>
          </a:xfrm>
          <a:prstGeom prst="rect">
            <a:avLst/>
          </a:prstGeom>
        </p:spPr>
      </p:pic>
      <p:pic>
        <p:nvPicPr>
          <p:cNvPr id="99" name="Picture 98" descr="fig15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19651" r="64724" b="25091"/>
          <a:stretch/>
        </p:blipFill>
        <p:spPr>
          <a:xfrm>
            <a:off x="4700988" y="3762116"/>
            <a:ext cx="766692" cy="33036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940152" y="57324"/>
            <a:ext cx="3096344" cy="779388"/>
            <a:chOff x="529057" y="1775331"/>
            <a:chExt cx="8136904" cy="2805797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2689297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107" idx="2"/>
            </p:cNvCxnSpPr>
            <p:nvPr/>
          </p:nvCxnSpPr>
          <p:spPr>
            <a:xfrm flipV="1">
              <a:off x="8017889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80" idx="1"/>
            </p:cNvCxnSpPr>
            <p:nvPr/>
          </p:nvCxnSpPr>
          <p:spPr>
            <a:xfrm>
              <a:off x="2689297" y="4365104"/>
              <a:ext cx="20882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4777529" y="4149080"/>
              <a:ext cx="899607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delay</a:t>
              </a:r>
            </a:p>
          </p:txBody>
        </p:sp>
        <p:cxnSp>
          <p:nvCxnSpPr>
            <p:cNvPr id="81" name="Straight Arrow Connector 80"/>
            <p:cNvCxnSpPr>
              <a:stCxn id="80" idx="3"/>
            </p:cNvCxnSpPr>
            <p:nvPr/>
          </p:nvCxnSpPr>
          <p:spPr>
            <a:xfrm>
              <a:off x="5677136" y="4365104"/>
              <a:ext cx="2340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2041225" y="2924944"/>
              <a:ext cx="1368153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vision-based inference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position mapping)</a:t>
              </a:r>
            </a:p>
          </p:txBody>
        </p:sp>
        <p:cxnSp>
          <p:nvCxnSpPr>
            <p:cNvPr id="85" name="Straight Arrow Connector 84"/>
            <p:cNvCxnSpPr>
              <a:stCxn id="86" idx="3"/>
              <a:endCxn id="82" idx="1"/>
            </p:cNvCxnSpPr>
            <p:nvPr/>
          </p:nvCxnSpPr>
          <p:spPr>
            <a:xfrm>
              <a:off x="1613123" y="3392996"/>
              <a:ext cx="4281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529057" y="2924944"/>
              <a:ext cx="1084066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video analytics</a:t>
              </a:r>
            </a:p>
          </p:txBody>
        </p:sp>
        <p:cxnSp>
          <p:nvCxnSpPr>
            <p:cNvPr id="87" name="Straight Arrow Connector 86"/>
            <p:cNvCxnSpPr>
              <a:stCxn id="82" idx="3"/>
              <a:endCxn id="89" idx="1"/>
            </p:cNvCxnSpPr>
            <p:nvPr/>
          </p:nvCxnSpPr>
          <p:spPr>
            <a:xfrm>
              <a:off x="3409378" y="3392996"/>
              <a:ext cx="4527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3862140" y="2924944"/>
              <a:ext cx="1236959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distributed consensus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412945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4325613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4" name="Oval 93"/>
            <p:cNvSpPr/>
            <p:nvPr/>
          </p:nvSpPr>
          <p:spPr>
            <a:xfrm>
              <a:off x="4468905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6" name="Oval 95"/>
            <p:cNvSpPr/>
            <p:nvPr/>
          </p:nvSpPr>
          <p:spPr>
            <a:xfrm>
              <a:off x="4612197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484953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5641625" y="2924943"/>
              <a:ext cx="1224136" cy="9361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formation maintenance</a:t>
              </a:r>
            </a:p>
          </p:txBody>
        </p:sp>
        <p:cxnSp>
          <p:nvCxnSpPr>
            <p:cNvPr id="101" name="Straight Arrow Connector 100"/>
            <p:cNvCxnSpPr>
              <a:stCxn id="100" idx="3"/>
              <a:endCxn id="107" idx="1"/>
            </p:cNvCxnSpPr>
            <p:nvPr/>
          </p:nvCxnSpPr>
          <p:spPr>
            <a:xfrm>
              <a:off x="6865761" y="3392996"/>
              <a:ext cx="5040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87846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063950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6207242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6350534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>
              <a:off x="659854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7369817" y="2924944"/>
              <a:ext cx="1296144" cy="936104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quadrotor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dynamics</a:t>
              </a:r>
            </a:p>
          </p:txBody>
        </p:sp>
        <p:cxnSp>
          <p:nvCxnSpPr>
            <p:cNvPr id="108" name="Straight Arrow Connector 107"/>
            <p:cNvCxnSpPr>
              <a:stCxn id="89" idx="3"/>
              <a:endCxn id="100" idx="1"/>
            </p:cNvCxnSpPr>
            <p:nvPr/>
          </p:nvCxnSpPr>
          <p:spPr>
            <a:xfrm>
              <a:off x="5099099" y="3392996"/>
              <a:ext cx="5425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3910172" y="1783100"/>
              <a:ext cx="1192991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velocities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596558" y="1775331"/>
              <a:ext cx="1327795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predictions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8410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3" grpId="0" animBg="1"/>
      <p:bldP spid="16" grpId="0"/>
      <p:bldP spid="18" grpId="0"/>
      <p:bldP spid="69" grpId="0" animBg="1"/>
      <p:bldP spid="70" grpId="0"/>
      <p:bldP spid="78" grpId="0"/>
      <p:bldP spid="84" grpId="0" animBg="1"/>
      <p:bldP spid="93" grpId="0" animBg="1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fig1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46" y="2302978"/>
            <a:ext cx="2927720" cy="318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Vision-based </a:t>
            </a:r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5" name="Picture 4" descr="fig1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54"/>
          <a:stretch/>
        </p:blipFill>
        <p:spPr>
          <a:xfrm>
            <a:off x="4716016" y="3717031"/>
            <a:ext cx="2880320" cy="2456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9270" y="3481263"/>
            <a:ext cx="1940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Illustrations (example)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259632" y="3535026"/>
            <a:ext cx="6408712" cy="2702285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448" y="105078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e want to maintain the </a:t>
            </a:r>
            <a:r>
              <a:rPr lang="en-US" sz="2400" dirty="0"/>
              <a:t>target </a:t>
            </a:r>
            <a:r>
              <a:rPr lang="en-US" sz="2400" dirty="0" err="1"/>
              <a:t>centred</a:t>
            </a:r>
            <a:r>
              <a:rPr lang="en-US" sz="2400" dirty="0"/>
              <a:t> on each camera plane</a:t>
            </a:r>
          </a:p>
        </p:txBody>
      </p:sp>
      <p:sp>
        <p:nvSpPr>
          <p:cNvPr id="9" name="Rectangle 8"/>
          <p:cNvSpPr/>
          <p:nvPr/>
        </p:nvSpPr>
        <p:spPr>
          <a:xfrm>
            <a:off x="2404215" y="1547500"/>
            <a:ext cx="4033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Each flying camera </a:t>
            </a:r>
            <a:r>
              <a:rPr lang="en-US" dirty="0" smtClean="0"/>
              <a:t>adapts its velocity</a:t>
            </a:r>
            <a:endParaRPr lang="en-US" dirty="0"/>
          </a:p>
        </p:txBody>
      </p:sp>
      <p:pic>
        <p:nvPicPr>
          <p:cNvPr id="15" name="Picture 14" descr="fig1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28"/>
          <a:stretch/>
        </p:blipFill>
        <p:spPr>
          <a:xfrm>
            <a:off x="1331640" y="3717031"/>
            <a:ext cx="2952328" cy="250873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60998" y="2708920"/>
            <a:ext cx="3993594" cy="504056"/>
            <a:chOff x="251520" y="1988840"/>
            <a:chExt cx="4281626" cy="597819"/>
          </a:xfrm>
        </p:grpSpPr>
        <p:pic>
          <p:nvPicPr>
            <p:cNvPr id="19" name="Picture 18" descr="fig11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1"/>
            <a:stretch/>
          </p:blipFill>
          <p:spPr>
            <a:xfrm>
              <a:off x="899592" y="1988840"/>
              <a:ext cx="3633554" cy="597819"/>
            </a:xfrm>
            <a:prstGeom prst="rect">
              <a:avLst/>
            </a:prstGeom>
          </p:spPr>
        </p:pic>
        <p:pic>
          <p:nvPicPr>
            <p:cNvPr id="16" name="Picture 15" descr="fig11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871"/>
            <a:stretch/>
          </p:blipFill>
          <p:spPr>
            <a:xfrm>
              <a:off x="251520" y="1988840"/>
              <a:ext cx="686812" cy="59781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740497" y="2388994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</a:rPr>
              <a:t>regulariser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203848" y="2691893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47202" y="1945263"/>
            <a:ext cx="618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Gain</a:t>
            </a:r>
            <a:endParaRPr lang="en-US" sz="1600" dirty="0"/>
          </a:p>
        </p:txBody>
      </p:sp>
      <p:pic>
        <p:nvPicPr>
          <p:cNvPr id="22" name="Picture 21" descr="fig1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52" y="2639543"/>
            <a:ext cx="4392488" cy="60186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849188" y="2583858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03151" y="2319458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amplifier term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566818" y="2574381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7504" y="1988840"/>
            <a:ext cx="4176464" cy="1334133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99992" y="1988840"/>
            <a:ext cx="4536504" cy="1334133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74829" y="1950932"/>
            <a:ext cx="212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Direction (e.g. x-axis)</a:t>
            </a:r>
            <a:endParaRPr lang="en-US" sz="16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940152" y="57324"/>
            <a:ext cx="3096344" cy="779388"/>
            <a:chOff x="529057" y="1775331"/>
            <a:chExt cx="8136904" cy="2805797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689297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53" idx="2"/>
            </p:cNvCxnSpPr>
            <p:nvPr/>
          </p:nvCxnSpPr>
          <p:spPr>
            <a:xfrm flipV="1">
              <a:off x="8017889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34" idx="1"/>
            </p:cNvCxnSpPr>
            <p:nvPr/>
          </p:nvCxnSpPr>
          <p:spPr>
            <a:xfrm>
              <a:off x="2689297" y="4365104"/>
              <a:ext cx="20882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777529" y="4149080"/>
              <a:ext cx="899607" cy="432048"/>
            </a:xfrm>
            <a:prstGeom prst="rect">
              <a:avLst/>
            </a:prstGeom>
            <a:solidFill>
              <a:srgbClr val="A3A3E0">
                <a:alpha val="54000"/>
              </a:srgb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delay</a:t>
              </a:r>
            </a:p>
          </p:txBody>
        </p:sp>
        <p:cxnSp>
          <p:nvCxnSpPr>
            <p:cNvPr id="35" name="Straight Arrow Connector 34"/>
            <p:cNvCxnSpPr>
              <a:stCxn id="34" idx="3"/>
            </p:cNvCxnSpPr>
            <p:nvPr/>
          </p:nvCxnSpPr>
          <p:spPr>
            <a:xfrm>
              <a:off x="5677136" y="4365104"/>
              <a:ext cx="2340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041225" y="2924944"/>
              <a:ext cx="1368153" cy="936104"/>
            </a:xfrm>
            <a:prstGeom prst="rect">
              <a:avLst/>
            </a:prstGeom>
            <a:solidFill>
              <a:srgbClr val="A3A3E0">
                <a:alpha val="53000"/>
              </a:srgb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vision-based inference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position mapping)</a:t>
              </a:r>
            </a:p>
          </p:txBody>
        </p:sp>
        <p:cxnSp>
          <p:nvCxnSpPr>
            <p:cNvPr id="37" name="Straight Arrow Connector 36"/>
            <p:cNvCxnSpPr>
              <a:stCxn id="38" idx="3"/>
              <a:endCxn id="36" idx="1"/>
            </p:cNvCxnSpPr>
            <p:nvPr/>
          </p:nvCxnSpPr>
          <p:spPr>
            <a:xfrm>
              <a:off x="1613123" y="3392996"/>
              <a:ext cx="4281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529057" y="2924944"/>
              <a:ext cx="1084066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video analytics</a:t>
              </a:r>
            </a:p>
          </p:txBody>
        </p:sp>
        <p:cxnSp>
          <p:nvCxnSpPr>
            <p:cNvPr id="39" name="Straight Arrow Connector 38"/>
            <p:cNvCxnSpPr>
              <a:stCxn id="36" idx="3"/>
              <a:endCxn id="40" idx="1"/>
            </p:cNvCxnSpPr>
            <p:nvPr/>
          </p:nvCxnSpPr>
          <p:spPr>
            <a:xfrm>
              <a:off x="3409378" y="3392996"/>
              <a:ext cx="4527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862140" y="2924944"/>
              <a:ext cx="1236959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distributed consensus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12945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325613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3" name="Oval 42"/>
            <p:cNvSpPr/>
            <p:nvPr/>
          </p:nvSpPr>
          <p:spPr>
            <a:xfrm>
              <a:off x="4468905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" name="Oval 43"/>
            <p:cNvSpPr/>
            <p:nvPr/>
          </p:nvSpPr>
          <p:spPr>
            <a:xfrm>
              <a:off x="4612197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484953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641625" y="2924943"/>
              <a:ext cx="1224136" cy="9361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formation maintenance</a:t>
              </a:r>
            </a:p>
          </p:txBody>
        </p:sp>
        <p:cxnSp>
          <p:nvCxnSpPr>
            <p:cNvPr id="47" name="Straight Arrow Connector 46"/>
            <p:cNvCxnSpPr>
              <a:stCxn id="46" idx="3"/>
              <a:endCxn id="53" idx="1"/>
            </p:cNvCxnSpPr>
            <p:nvPr/>
          </p:nvCxnSpPr>
          <p:spPr>
            <a:xfrm>
              <a:off x="6865761" y="3392996"/>
              <a:ext cx="5040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87846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6063950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0" name="Oval 49"/>
            <p:cNvSpPr/>
            <p:nvPr/>
          </p:nvSpPr>
          <p:spPr>
            <a:xfrm>
              <a:off x="6207242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" name="Oval 50"/>
            <p:cNvSpPr/>
            <p:nvPr/>
          </p:nvSpPr>
          <p:spPr>
            <a:xfrm>
              <a:off x="6350534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659854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369817" y="2924944"/>
              <a:ext cx="1296144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quadrotor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dynamics</a:t>
              </a:r>
            </a:p>
          </p:txBody>
        </p:sp>
        <p:cxnSp>
          <p:nvCxnSpPr>
            <p:cNvPr id="54" name="Straight Arrow Connector 53"/>
            <p:cNvCxnSpPr>
              <a:stCxn id="40" idx="3"/>
              <a:endCxn id="46" idx="1"/>
            </p:cNvCxnSpPr>
            <p:nvPr/>
          </p:nvCxnSpPr>
          <p:spPr>
            <a:xfrm>
              <a:off x="5099099" y="3392996"/>
              <a:ext cx="5425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910172" y="1783100"/>
              <a:ext cx="1192991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velocities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6558" y="1775331"/>
              <a:ext cx="1327795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predictions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7854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  <p:bldP spid="25" grpId="0"/>
      <p:bldP spid="27" grpId="0" animBg="1"/>
      <p:bldP spid="28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smtClean="0"/>
              <a:t>formation control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395536" y="1141336"/>
            <a:ext cx="4608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Velocity visually inferred could be noisy </a:t>
            </a:r>
            <a:endParaRPr lang="en-US" sz="2000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5139923" y="1389614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5940152" y="1002629"/>
            <a:ext cx="2448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velocity agreement</a:t>
            </a:r>
            <a:endParaRPr lang="en-US" sz="2000" dirty="0"/>
          </a:p>
        </p:txBody>
      </p:sp>
      <p:pic>
        <p:nvPicPr>
          <p:cNvPr id="115" name="Picture 114" descr="fig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1403374"/>
            <a:ext cx="3454767" cy="308927"/>
          </a:xfrm>
          <a:prstGeom prst="rect">
            <a:avLst/>
          </a:prstGeom>
        </p:spPr>
      </p:pic>
      <p:pic>
        <p:nvPicPr>
          <p:cNvPr id="116" name="Picture 115" descr="fig2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0" y="1700808"/>
            <a:ext cx="1448031" cy="24071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0" y="1969542"/>
            <a:ext cx="3008522" cy="709152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881384" y="2753042"/>
            <a:ext cx="946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000000"/>
                </a:solidFill>
              </a:rPr>
              <a:t>neighbours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23528" y="3140968"/>
            <a:ext cx="21576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No sufficient 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to maintain formation!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724128" y="2346970"/>
            <a:ext cx="3168352" cy="56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</a:t>
            </a:r>
            <a:r>
              <a:rPr lang="en-US" sz="2000" dirty="0" smtClean="0"/>
              <a:t>ormation maintenance</a:t>
            </a:r>
          </a:p>
          <a:p>
            <a:pPr algn="ctr"/>
            <a:r>
              <a:rPr lang="en-US" sz="1050" b="1" dirty="0">
                <a:solidFill>
                  <a:srgbClr val="7F7F7F"/>
                </a:solidFill>
              </a:rPr>
              <a:t>[Anderson2008]</a:t>
            </a:r>
            <a:endParaRPr lang="en-US" sz="1050" dirty="0"/>
          </a:p>
        </p:txBody>
      </p:sp>
      <p:sp>
        <p:nvSpPr>
          <p:cNvPr id="124" name="Rectangle 123"/>
          <p:cNvSpPr/>
          <p:nvPr/>
        </p:nvSpPr>
        <p:spPr>
          <a:xfrm>
            <a:off x="251520" y="6213598"/>
            <a:ext cx="8679950" cy="555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95536" y="6555901"/>
            <a:ext cx="87484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B.D.O. Anderson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et al.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“UAV formation control: Theory and application,” in Recent Advances in Learning and Control, 2008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1979712" y="2380183"/>
            <a:ext cx="3411282" cy="4104456"/>
            <a:chOff x="1979712" y="2380183"/>
            <a:chExt cx="3411282" cy="4104456"/>
          </a:xfrm>
        </p:grpSpPr>
        <p:sp>
          <p:nvSpPr>
            <p:cNvPr id="16" name="TextBox 15"/>
            <p:cNvSpPr txBox="1"/>
            <p:nvPr/>
          </p:nvSpPr>
          <p:spPr>
            <a:xfrm>
              <a:off x="4367788" y="3614998"/>
              <a:ext cx="518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Times New Roman"/>
                  <a:cs typeface="Times New Roman"/>
                </a:rPr>
                <a:t>~</a:t>
              </a:r>
              <a:r>
                <a:rPr lang="en-US" sz="1400" i="1" dirty="0" err="1" smtClean="0">
                  <a:latin typeface="Times New Roman"/>
                  <a:cs typeface="Times New Roman"/>
                </a:rPr>
                <a:t>d</a:t>
              </a:r>
              <a:r>
                <a:rPr lang="en-US" sz="1400" i="1" baseline="-25000" dirty="0" err="1" smtClean="0">
                  <a:latin typeface="Times New Roman"/>
                  <a:cs typeface="Times New Roman"/>
                </a:rPr>
                <a:t>i,j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82881" y="4803055"/>
              <a:ext cx="5450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Times New Roman"/>
                  <a:cs typeface="Times New Roman"/>
                </a:rPr>
                <a:t>~</a:t>
              </a:r>
              <a:r>
                <a:rPr lang="en-US" sz="1400" i="1" dirty="0" err="1" smtClean="0">
                  <a:latin typeface="Times New Roman"/>
                  <a:cs typeface="Times New Roman"/>
                </a:rPr>
                <a:t>d</a:t>
              </a:r>
              <a:r>
                <a:rPr lang="en-US" sz="1400" i="1" baseline="-25000" dirty="0" err="1" smtClean="0">
                  <a:latin typeface="Times New Roman"/>
                  <a:cs typeface="Times New Roman"/>
                </a:rPr>
                <a:t>i,q</a:t>
              </a:r>
              <a:endParaRPr lang="en-US" sz="1400" i="1" dirty="0">
                <a:latin typeface="Times New Roman"/>
                <a:cs typeface="Times New Roman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199209" y="2380183"/>
              <a:ext cx="2191785" cy="23035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182289" y="4181083"/>
              <a:ext cx="2191785" cy="23035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4220708" y="2742924"/>
              <a:ext cx="881325" cy="75027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9" idx="5"/>
            </p:cNvCxnSpPr>
            <p:nvPr/>
          </p:nvCxnSpPr>
          <p:spPr>
            <a:xfrm flipH="1" flipV="1">
              <a:off x="4189549" y="5306831"/>
              <a:ext cx="863547" cy="8404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82881" y="2792486"/>
              <a:ext cx="42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d</a:t>
              </a:r>
              <a:r>
                <a:rPr lang="en-US" sz="1400" i="1" baseline="-25000" dirty="0" err="1" smtClean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i,j</a:t>
              </a:r>
              <a:endParaRPr lang="en-US" sz="1400" i="1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01592" y="5414028"/>
              <a:ext cx="447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d</a:t>
              </a:r>
              <a:r>
                <a:rPr lang="en-US" sz="1400" i="1" baseline="-25000" dirty="0" err="1" smtClean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i,q</a:t>
              </a:r>
              <a:endParaRPr lang="en-US" sz="1400" i="1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878825" y="3228404"/>
              <a:ext cx="648072" cy="576064"/>
              <a:chOff x="6588224" y="1772816"/>
              <a:chExt cx="1440160" cy="129614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876256" y="2420888"/>
                <a:ext cx="432048" cy="0"/>
              </a:xfrm>
              <a:prstGeom prst="line">
                <a:avLst/>
              </a:prstGeom>
              <a:ln w="19050">
                <a:solidFill>
                  <a:srgbClr val="00FF8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6588224" y="2276872"/>
                <a:ext cx="288032" cy="288032"/>
              </a:xfrm>
              <a:prstGeom prst="ellipse">
                <a:avLst/>
              </a:prstGeom>
              <a:noFill/>
              <a:ln w="19050">
                <a:solidFill>
                  <a:srgbClr val="00FF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V="1">
                <a:off x="7308304" y="2060848"/>
                <a:ext cx="0" cy="360040"/>
              </a:xfrm>
              <a:prstGeom prst="line">
                <a:avLst/>
              </a:prstGeom>
              <a:ln w="19050">
                <a:solidFill>
                  <a:srgbClr val="00FF8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164288" y="1772816"/>
                <a:ext cx="288032" cy="288032"/>
              </a:xfrm>
              <a:prstGeom prst="ellipse">
                <a:avLst/>
              </a:prstGeom>
              <a:noFill/>
              <a:ln w="19050">
                <a:solidFill>
                  <a:srgbClr val="00FF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V="1">
                <a:off x="7308304" y="2420888"/>
                <a:ext cx="0" cy="360040"/>
              </a:xfrm>
              <a:prstGeom prst="line">
                <a:avLst/>
              </a:prstGeom>
              <a:ln w="19050">
                <a:solidFill>
                  <a:srgbClr val="00FF8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7164288" y="2780928"/>
                <a:ext cx="288032" cy="288032"/>
              </a:xfrm>
              <a:prstGeom prst="ellipse">
                <a:avLst/>
              </a:prstGeom>
              <a:noFill/>
              <a:ln w="19050">
                <a:solidFill>
                  <a:srgbClr val="00FF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7308304" y="2420888"/>
                <a:ext cx="4320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740352" y="2276872"/>
                <a:ext cx="288032" cy="2880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4627936" y="4433490"/>
              <a:ext cx="194422" cy="0"/>
            </a:xfrm>
            <a:prstGeom prst="line">
              <a:avLst/>
            </a:prstGeom>
            <a:ln w="19050">
              <a:solidFill>
                <a:srgbClr val="66C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4498322" y="4369483"/>
              <a:ext cx="129614" cy="128014"/>
            </a:xfrm>
            <a:prstGeom prst="ellipse">
              <a:avLst/>
            </a:prstGeom>
            <a:noFill/>
            <a:ln w="19050">
              <a:solidFill>
                <a:srgbClr val="66CC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4822358" y="4273472"/>
              <a:ext cx="0" cy="160018"/>
            </a:xfrm>
            <a:prstGeom prst="line">
              <a:avLst/>
            </a:prstGeom>
            <a:ln w="19050">
              <a:solidFill>
                <a:srgbClr val="66C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757551" y="4145458"/>
              <a:ext cx="129614" cy="128014"/>
            </a:xfrm>
            <a:prstGeom prst="ellipse">
              <a:avLst/>
            </a:prstGeom>
            <a:noFill/>
            <a:ln w="19050">
              <a:solidFill>
                <a:srgbClr val="66CC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4822358" y="4433490"/>
              <a:ext cx="0" cy="160018"/>
            </a:xfrm>
            <a:prstGeom prst="line">
              <a:avLst/>
            </a:prstGeom>
            <a:ln w="19050">
              <a:solidFill>
                <a:srgbClr val="66C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757551" y="4593508"/>
              <a:ext cx="129614" cy="128014"/>
            </a:xfrm>
            <a:prstGeom prst="ellipse">
              <a:avLst/>
            </a:prstGeom>
            <a:noFill/>
            <a:ln w="19050">
              <a:solidFill>
                <a:srgbClr val="66CC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4822358" y="4433490"/>
              <a:ext cx="1944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5016780" y="4369483"/>
              <a:ext cx="129614" cy="1280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214358" y="3524944"/>
              <a:ext cx="606425" cy="904875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992564" y="5303936"/>
              <a:ext cx="194422" cy="0"/>
            </a:xfrm>
            <a:prstGeom prst="line">
              <a:avLst/>
            </a:prstGeom>
            <a:ln w="19050">
              <a:solidFill>
                <a:srgbClr val="FF6FC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3862950" y="5239929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FC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186986" y="5143918"/>
              <a:ext cx="0" cy="160018"/>
            </a:xfrm>
            <a:prstGeom prst="line">
              <a:avLst/>
            </a:prstGeom>
            <a:ln w="19050">
              <a:solidFill>
                <a:srgbClr val="FF6FC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122179" y="5015904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FC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/>
            <p:nvPr/>
          </p:nvCxnSpPr>
          <p:spPr>
            <a:xfrm flipV="1">
              <a:off x="4186986" y="5303936"/>
              <a:ext cx="0" cy="160018"/>
            </a:xfrm>
            <a:prstGeom prst="line">
              <a:avLst/>
            </a:prstGeom>
            <a:ln w="19050">
              <a:solidFill>
                <a:srgbClr val="FF6FC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4122179" y="5463954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FC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4186986" y="5303936"/>
              <a:ext cx="1944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381408" y="5239929"/>
              <a:ext cx="129614" cy="1280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188958" y="4436170"/>
              <a:ext cx="631825" cy="8604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12295" y="3569978"/>
              <a:ext cx="194422" cy="0"/>
            </a:xfrm>
            <a:prstGeom prst="line">
              <a:avLst/>
            </a:pr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82681" y="3505971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2906717" y="3409960"/>
              <a:ext cx="0" cy="160018"/>
            </a:xfrm>
            <a:prstGeom prst="line">
              <a:avLst/>
            </a:pr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2841910" y="3281946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2906717" y="3569978"/>
              <a:ext cx="0" cy="160018"/>
            </a:xfrm>
            <a:prstGeom prst="line">
              <a:avLst/>
            </a:pr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841910" y="3729996"/>
              <a:ext cx="129614" cy="128014"/>
            </a:xfrm>
            <a:prstGeom prst="ellipse">
              <a:avLst/>
            </a:prstGeom>
            <a:noFill/>
            <a:ln w="19050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2906717" y="3569978"/>
              <a:ext cx="1944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3101139" y="3505971"/>
              <a:ext cx="129614" cy="1280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2109326" y="4441510"/>
              <a:ext cx="19442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1979712" y="4377503"/>
              <a:ext cx="129614" cy="128014"/>
            </a:xfrm>
            <a:prstGeom prst="ellips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FF"/>
                </a:solidFill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2303748" y="4281492"/>
              <a:ext cx="0" cy="16001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2238941" y="4153478"/>
              <a:ext cx="129614" cy="128014"/>
            </a:xfrm>
            <a:prstGeom prst="ellips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FF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303748" y="4441510"/>
              <a:ext cx="0" cy="16001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238941" y="4601528"/>
              <a:ext cx="129614" cy="128014"/>
            </a:xfrm>
            <a:prstGeom prst="ellipse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FF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2303748" y="4441510"/>
              <a:ext cx="1944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2498170" y="4377503"/>
              <a:ext cx="129614" cy="1280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2746636" y="5316368"/>
              <a:ext cx="194422" cy="0"/>
            </a:xfrm>
            <a:prstGeom prst="line">
              <a:avLst/>
            </a:prstGeom>
            <a:ln w="190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2617022" y="5252361"/>
              <a:ext cx="129614" cy="128014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2941058" y="5156350"/>
              <a:ext cx="0" cy="160018"/>
            </a:xfrm>
            <a:prstGeom prst="line">
              <a:avLst/>
            </a:prstGeom>
            <a:ln w="190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2876251" y="5028336"/>
              <a:ext cx="129614" cy="128014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2941058" y="5316368"/>
              <a:ext cx="0" cy="160018"/>
            </a:xfrm>
            <a:prstGeom prst="line">
              <a:avLst/>
            </a:prstGeom>
            <a:ln w="190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2876251" y="5476386"/>
              <a:ext cx="129614" cy="128014"/>
            </a:xfrm>
            <a:prstGeom prst="ellipse">
              <a:avLst/>
            </a:prstGeom>
            <a:noFill/>
            <a:ln w="19050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2941058" y="5316368"/>
              <a:ext cx="19442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3135480" y="5252361"/>
              <a:ext cx="129614" cy="12801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2912608" y="3521770"/>
              <a:ext cx="1289050" cy="44449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99833" y="3566220"/>
              <a:ext cx="600075" cy="873124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296658" y="4445694"/>
              <a:ext cx="641350" cy="86360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944358" y="5302944"/>
              <a:ext cx="1244600" cy="1270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6" name="Picture 125" descr="fig18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76" y="3176323"/>
            <a:ext cx="3247922" cy="396693"/>
          </a:xfrm>
          <a:prstGeom prst="rect">
            <a:avLst/>
          </a:prstGeom>
        </p:spPr>
      </p:pic>
      <p:pic>
        <p:nvPicPr>
          <p:cNvPr id="127" name="Picture 126" descr="fig2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72" y="4016097"/>
            <a:ext cx="3081512" cy="450753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>
            <a:off x="7614618" y="4360143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804248" y="4448145"/>
            <a:ext cx="1826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circle intersection points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0" name="Picture 129" descr="fig2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18" y="5111159"/>
            <a:ext cx="3510493" cy="615568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H="1">
            <a:off x="8532440" y="5524650"/>
            <a:ext cx="1025" cy="290579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2" name="Picture 131" descr="fig22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74"/>
          <a:stretch/>
        </p:blipFill>
        <p:spPr>
          <a:xfrm>
            <a:off x="6198120" y="5956698"/>
            <a:ext cx="2622352" cy="280614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5724127" y="4016097"/>
            <a:ext cx="576745" cy="336056"/>
          </a:xfrm>
          <a:prstGeom prst="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436096" y="2348880"/>
            <a:ext cx="3600400" cy="4115286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 rot="2427390">
            <a:off x="4843882" y="4274011"/>
            <a:ext cx="287377" cy="312013"/>
          </a:xfrm>
          <a:prstGeom prst="mathMultiply">
            <a:avLst>
              <a:gd name="adj1" fmla="val 9339"/>
            </a:avLst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 rot="2427390">
            <a:off x="3456790" y="4263868"/>
            <a:ext cx="293945" cy="310940"/>
          </a:xfrm>
          <a:prstGeom prst="mathMultiply">
            <a:avLst>
              <a:gd name="adj1" fmla="val 9339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2604120" y="2677368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5940152" y="57324"/>
            <a:ext cx="3096344" cy="779388"/>
            <a:chOff x="529057" y="1775331"/>
            <a:chExt cx="8136904" cy="2805797"/>
          </a:xfrm>
        </p:grpSpPr>
        <p:cxnSp>
          <p:nvCxnSpPr>
            <p:cNvPr id="100" name="Straight Arrow Connector 99"/>
            <p:cNvCxnSpPr/>
            <p:nvPr/>
          </p:nvCxnSpPr>
          <p:spPr>
            <a:xfrm flipV="1">
              <a:off x="2689297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144" idx="2"/>
            </p:cNvCxnSpPr>
            <p:nvPr/>
          </p:nvCxnSpPr>
          <p:spPr>
            <a:xfrm flipV="1">
              <a:off x="8017889" y="3861048"/>
              <a:ext cx="0" cy="5040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endCxn id="103" idx="1"/>
            </p:cNvCxnSpPr>
            <p:nvPr/>
          </p:nvCxnSpPr>
          <p:spPr>
            <a:xfrm>
              <a:off x="2689297" y="4365104"/>
              <a:ext cx="20882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4777529" y="4149080"/>
              <a:ext cx="899607" cy="43204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delay</a:t>
              </a:r>
            </a:p>
          </p:txBody>
        </p:sp>
        <p:cxnSp>
          <p:nvCxnSpPr>
            <p:cNvPr id="104" name="Straight Arrow Connector 103"/>
            <p:cNvCxnSpPr>
              <a:stCxn id="103" idx="3"/>
            </p:cNvCxnSpPr>
            <p:nvPr/>
          </p:nvCxnSpPr>
          <p:spPr>
            <a:xfrm>
              <a:off x="5677136" y="4365104"/>
              <a:ext cx="23407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/>
            <p:cNvSpPr/>
            <p:nvPr/>
          </p:nvSpPr>
          <p:spPr>
            <a:xfrm>
              <a:off x="2041225" y="2924944"/>
              <a:ext cx="1368153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vision-based inference</a:t>
              </a:r>
            </a:p>
            <a:p>
              <a:pPr algn="ctr"/>
              <a:r>
                <a:rPr lang="en-US" sz="5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position mapping)</a:t>
              </a:r>
            </a:p>
          </p:txBody>
        </p:sp>
        <p:cxnSp>
          <p:nvCxnSpPr>
            <p:cNvPr id="106" name="Straight Arrow Connector 105"/>
            <p:cNvCxnSpPr>
              <a:stCxn id="107" idx="3"/>
              <a:endCxn id="105" idx="1"/>
            </p:cNvCxnSpPr>
            <p:nvPr/>
          </p:nvCxnSpPr>
          <p:spPr>
            <a:xfrm>
              <a:off x="1613123" y="3392996"/>
              <a:ext cx="4281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29057" y="2924944"/>
              <a:ext cx="1084066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video analytics</a:t>
              </a:r>
            </a:p>
          </p:txBody>
        </p:sp>
        <p:cxnSp>
          <p:nvCxnSpPr>
            <p:cNvPr id="108" name="Straight Arrow Connector 107"/>
            <p:cNvCxnSpPr>
              <a:stCxn id="105" idx="3"/>
              <a:endCxn id="109" idx="1"/>
            </p:cNvCxnSpPr>
            <p:nvPr/>
          </p:nvCxnSpPr>
          <p:spPr>
            <a:xfrm>
              <a:off x="3409378" y="3392996"/>
              <a:ext cx="4527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3862140" y="2924944"/>
              <a:ext cx="1236959" cy="936104"/>
            </a:xfrm>
            <a:prstGeom prst="rect">
              <a:avLst/>
            </a:prstGeom>
            <a:solidFill>
              <a:srgbClr val="A3A3E0">
                <a:alpha val="53000"/>
              </a:srgb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distributed consensus</a:t>
              </a:r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412945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325613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8" name="Oval 117"/>
            <p:cNvSpPr/>
            <p:nvPr/>
          </p:nvSpPr>
          <p:spPr>
            <a:xfrm>
              <a:off x="4468905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12197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4849537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5641625" y="2924943"/>
              <a:ext cx="1224136" cy="936105"/>
            </a:xfrm>
            <a:prstGeom prst="rect">
              <a:avLst/>
            </a:prstGeom>
            <a:solidFill>
              <a:srgbClr val="A3A3E0">
                <a:alpha val="53000"/>
              </a:srgb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formation maintenance</a:t>
              </a:r>
            </a:p>
          </p:txBody>
        </p:sp>
        <p:cxnSp>
          <p:nvCxnSpPr>
            <p:cNvPr id="138" name="Straight Arrow Connector 137"/>
            <p:cNvCxnSpPr>
              <a:stCxn id="134" idx="3"/>
              <a:endCxn id="144" idx="1"/>
            </p:cNvCxnSpPr>
            <p:nvPr/>
          </p:nvCxnSpPr>
          <p:spPr>
            <a:xfrm>
              <a:off x="6865761" y="3392996"/>
              <a:ext cx="5040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587846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6063950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07242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6350534" y="2524900"/>
              <a:ext cx="73085" cy="787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>
              <a:off x="6598549" y="2276872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>
              <a:off x="7369817" y="2924944"/>
              <a:ext cx="1296144" cy="9361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500" dirty="0" err="1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quadrotor</a:t>
              </a:r>
              <a:r>
                <a:rPr lang="en-US" sz="500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 dynamics</a:t>
              </a:r>
            </a:p>
          </p:txBody>
        </p:sp>
        <p:cxnSp>
          <p:nvCxnSpPr>
            <p:cNvPr id="145" name="Straight Arrow Connector 144"/>
            <p:cNvCxnSpPr>
              <a:stCxn id="109" idx="3"/>
              <a:endCxn id="134" idx="1"/>
            </p:cNvCxnSpPr>
            <p:nvPr/>
          </p:nvCxnSpPr>
          <p:spPr>
            <a:xfrm>
              <a:off x="5099099" y="3392996"/>
              <a:ext cx="5425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3910172" y="1783100"/>
              <a:ext cx="1192991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velocities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596558" y="1775331"/>
              <a:ext cx="1327795" cy="609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 smtClean="0">
                  <a:solidFill>
                    <a:srgbClr val="000000"/>
                  </a:solidFill>
                </a:rPr>
                <a:t>predictions</a:t>
              </a:r>
              <a:endParaRPr lang="en-US" sz="5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86967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5" grpId="0"/>
      <p:bldP spid="129" grpId="0"/>
      <p:bldP spid="133" grpId="0" animBg="1"/>
      <p:bldP spid="135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333"/>
            <a:ext cx="8686800" cy="2086725"/>
          </a:xfrm>
        </p:spPr>
        <p:txBody>
          <a:bodyPr/>
          <a:lstStyle/>
          <a:p>
            <a:r>
              <a:rPr lang="en-US" dirty="0" smtClean="0"/>
              <a:t>Evaluate  </a:t>
            </a:r>
            <a:r>
              <a:rPr lang="en-US" dirty="0" smtClean="0">
                <a:sym typeface="Wingdings"/>
              </a:rPr>
              <a:t>   </a:t>
            </a:r>
            <a:r>
              <a:rPr lang="en-US" dirty="0" smtClean="0"/>
              <a:t>ratio of cameras viewing a moving target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Number of flying cameras   </a:t>
            </a:r>
            <a:r>
              <a:rPr lang="en-US" dirty="0" smtClean="0">
                <a:sym typeface="Wingdings"/>
              </a:rPr>
              <a:t>  </a:t>
            </a:r>
            <a:r>
              <a:rPr lang="en-US" i="1" dirty="0" smtClean="0">
                <a:sym typeface="Wingdings"/>
              </a:rPr>
              <a:t>N</a:t>
            </a:r>
            <a:r>
              <a:rPr lang="en-US" dirty="0" smtClean="0"/>
              <a:t> </a:t>
            </a:r>
            <a:r>
              <a:rPr lang="en-US" dirty="0"/>
              <a:t>= 6, 8, 10, </a:t>
            </a:r>
            <a:r>
              <a:rPr lang="en-US" dirty="0" smtClean="0"/>
              <a:t>12</a:t>
            </a:r>
            <a:endParaRPr lang="en-US" i="1" dirty="0" smtClean="0"/>
          </a:p>
          <a:p>
            <a:r>
              <a:rPr lang="en-US" dirty="0"/>
              <a:t>Flying cameras </a:t>
            </a:r>
            <a:r>
              <a:rPr lang="en-US" dirty="0" err="1"/>
              <a:t>initialised</a:t>
            </a:r>
            <a:r>
              <a:rPr lang="en-US" dirty="0"/>
              <a:t> on </a:t>
            </a:r>
            <a:r>
              <a:rPr lang="en-US" dirty="0" smtClean="0"/>
              <a:t>target</a:t>
            </a:r>
          </a:p>
        </p:txBody>
      </p:sp>
      <p:pic>
        <p:nvPicPr>
          <p:cNvPr id="5" name="Picture 4" descr="fig2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29000"/>
            <a:ext cx="4287753" cy="504056"/>
          </a:xfrm>
          <a:prstGeom prst="rect">
            <a:avLst/>
          </a:prstGeom>
        </p:spPr>
      </p:pic>
      <p:pic>
        <p:nvPicPr>
          <p:cNvPr id="13" name="Picture 12" descr="fig2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630304"/>
            <a:ext cx="1883035" cy="252894"/>
          </a:xfrm>
          <a:prstGeom prst="rect">
            <a:avLst/>
          </a:prstGeom>
        </p:spPr>
      </p:pic>
      <p:pic>
        <p:nvPicPr>
          <p:cNvPr id="14" name="Picture 13" descr="fig2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73" y="3630303"/>
            <a:ext cx="939357" cy="20989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737245" y="3888651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9586" y="3933056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15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833589" y="3888651"/>
            <a:ext cx="0" cy="123135"/>
          </a:xfrm>
          <a:prstGeom prst="line">
            <a:avLst/>
          </a:prstGeom>
          <a:ln w="6350">
            <a:solidFill>
              <a:schemeClr val="tx1"/>
            </a:solidFill>
            <a:headEnd type="stealth" w="sm" len="sm"/>
            <a:tailEnd type="stealth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008" y="3933056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10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195736" y="1412776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67424" y="2578298"/>
            <a:ext cx="216024" cy="0"/>
          </a:xfrm>
          <a:prstGeom prst="line">
            <a:avLst/>
          </a:prstGeom>
          <a:ln w="12700">
            <a:solidFill>
              <a:schemeClr val="tx1"/>
            </a:solidFill>
            <a:headEnd type="none" w="sm" len="sm"/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2703117" y="1700808"/>
            <a:ext cx="288032" cy="216024"/>
          </a:xfrm>
          <a:prstGeom prst="bentConnector3">
            <a:avLst>
              <a:gd name="adj1" fmla="val -1734"/>
            </a:avLst>
          </a:prstGeom>
          <a:ln w="9525">
            <a:solidFill>
              <a:schemeClr val="tx1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87824" y="1639833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number of cameras viewing the target</a:t>
            </a:r>
            <a:endParaRPr lang="en-US" sz="7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167515" y="1916832"/>
            <a:ext cx="259228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97593" y="1916832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total number of cameras in the formation</a:t>
            </a:r>
            <a:endParaRPr lang="en-US" sz="700" dirty="0"/>
          </a:p>
        </p:txBody>
      </p:sp>
      <p:sp>
        <p:nvSpPr>
          <p:cNvPr id="29" name="Rectangle 28"/>
          <p:cNvSpPr/>
          <p:nvPr/>
        </p:nvSpPr>
        <p:spPr>
          <a:xfrm>
            <a:off x="251520" y="6213598"/>
            <a:ext cx="8679950" cy="555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11559" y="4716426"/>
            <a:ext cx="7912135" cy="2021317"/>
            <a:chOff x="611559" y="4137868"/>
            <a:chExt cx="7912135" cy="2021317"/>
          </a:xfrm>
        </p:grpSpPr>
        <p:pic>
          <p:nvPicPr>
            <p:cNvPr id="8" name="Picture 7" descr="fig25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9" y="4137868"/>
              <a:ext cx="7912135" cy="19554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87104" y="5851408"/>
              <a:ext cx="529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8s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46016" y="5851408"/>
              <a:ext cx="529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8s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59312" y="5851408"/>
              <a:ext cx="6525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80s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82096" y="5851408"/>
              <a:ext cx="781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186s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347864" y="4375350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target trajectories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01791" y="4425462"/>
            <a:ext cx="7920880" cy="2325076"/>
          </a:xfrm>
          <a:prstGeom prst="rect">
            <a:avLst/>
          </a:prstGeom>
          <a:noFill/>
          <a:ln w="6350">
            <a:solidFill>
              <a:schemeClr val="bg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206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</p:bldLst>
  </p:timing>
</p:sld>
</file>

<file path=ppt/theme/theme1.xml><?xml version="1.0" encoding="utf-8"?>
<a:theme xmlns:a="http://schemas.openxmlformats.org/drawingml/2006/main" name="template_W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12199</TotalTime>
  <Words>644</Words>
  <Application>Microsoft Macintosh PowerPoint</Application>
  <PresentationFormat>On-screen Show (4:3)</PresentationFormat>
  <Paragraphs>166</Paragraphs>
  <Slides>13</Slides>
  <Notes>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template_WP</vt:lpstr>
      <vt:lpstr>Distributed vision-based flying cameras  to film a moving target</vt:lpstr>
      <vt:lpstr>Objective</vt:lpstr>
      <vt:lpstr>Challenges</vt:lpstr>
      <vt:lpstr>Proposed approach overview</vt:lpstr>
      <vt:lpstr>Definitions</vt:lpstr>
      <vt:lpstr>Flying camera controller [Lee2010]</vt:lpstr>
      <vt:lpstr>Vision-based inference</vt:lpstr>
      <vt:lpstr>Distributed formation control</vt:lpstr>
      <vt:lpstr>Simulation results</vt:lpstr>
      <vt:lpstr>Flying camera formation</vt:lpstr>
      <vt:lpstr>Robustness to target motion variations</vt:lpstr>
      <vt:lpstr>Noisy target detections</vt:lpstr>
      <vt:lpstr>Conclusions</vt:lpstr>
    </vt:vector>
  </TitlesOfParts>
  <Company>Queen Mary, University of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sb303</dc:creator>
  <cp:lastModifiedBy>fabio</cp:lastModifiedBy>
  <cp:revision>1115</cp:revision>
  <cp:lastPrinted>2015-03-27T17:15:24Z</cp:lastPrinted>
  <dcterms:created xsi:type="dcterms:W3CDTF">2012-09-24T17:56:13Z</dcterms:created>
  <dcterms:modified xsi:type="dcterms:W3CDTF">2015-10-02T18:57:21Z</dcterms:modified>
</cp:coreProperties>
</file>